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7" r:id="rId3"/>
    <p:sldId id="258" r:id="rId4"/>
    <p:sldId id="259" r:id="rId5"/>
    <p:sldId id="260" r:id="rId6"/>
    <p:sldId id="261" r:id="rId7"/>
    <p:sldId id="263" r:id="rId8"/>
    <p:sldId id="264" r:id="rId9"/>
    <p:sldId id="262" r:id="rId10"/>
    <p:sldId id="265" r:id="rId11"/>
    <p:sldId id="266" r:id="rId12"/>
    <p:sldId id="267" r:id="rId13"/>
    <p:sldId id="268" r:id="rId14"/>
    <p:sldId id="270" r:id="rId15"/>
    <p:sldId id="271" r:id="rId16"/>
    <p:sldId id="273" r:id="rId17"/>
    <p:sldId id="272" r:id="rId18"/>
    <p:sldId id="269" r:id="rId19"/>
  </p:sldIdLst>
  <p:sldSz cx="18288000" cy="10287000"/>
  <p:notesSz cx="6858000" cy="9144000"/>
  <p:embeddedFontLst>
    <p:embeddedFont>
      <p:font typeface="Aileron" panose="020B0604020202020204" charset="0"/>
      <p:regular r:id="rId21"/>
    </p:embeddedFont>
    <p:embeddedFont>
      <p:font typeface="Aileron Heavy" panose="020B0604020202020204" charset="0"/>
      <p:regular r:id="rId22"/>
    </p:embeddedFont>
    <p:embeddedFont>
      <p:font typeface="Calibri" panose="020F0502020204030204" pitchFamily="34" charset="0"/>
      <p:regular r:id="rId23"/>
      <p:bold r:id="rId24"/>
      <p:italic r:id="rId25"/>
      <p:boldItalic r:id="rId26"/>
    </p:embeddedFont>
    <p:embeddedFont>
      <p:font typeface="Canva Sans Bold" panose="020B0604020202020204" charset="0"/>
      <p:regular r:id="rId27"/>
    </p:embeddedFont>
    <p:embeddedFont>
      <p:font typeface="Gagalin" panose="020B0604020202020204" charset="0"/>
      <p:regular r:id="rId28"/>
    </p:embeddedFont>
    <p:embeddedFont>
      <p:font typeface="Open Sans" panose="020B0604020202020204" charset="0"/>
      <p:regular r:id="rId29"/>
      <p:bold r:id="rId30"/>
      <p:italic r:id="rId31"/>
      <p:boldItalic r:id="rId32"/>
    </p:embeddedFont>
    <p:embeddedFont>
      <p:font typeface="Open Sans Bold" panose="020B0604020202020204" charset="0"/>
      <p:regular r:id="rId33"/>
    </p:embeddedFont>
    <p:embeddedFont>
      <p:font typeface="Open Sauce Bold" panose="020B0604020202020204" charset="0"/>
      <p:regular r:id="rId34"/>
    </p:embeddedFont>
    <p:embeddedFont>
      <p:font typeface="Open Sauce Heavy"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77"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tableStyles" Target="tableStyles.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04C352-45CD-4D2C-8BF5-19349EA32FC3}" type="datetimeFigureOut">
              <a:rPr lang="en-US" smtClean="0"/>
              <a:t>7/25/2023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402A12-D389-454B-889B-ADF496B760FD}" type="slidenum">
              <a:rPr lang="en-US" smtClean="0"/>
              <a:t>‹#›</a:t>
            </a:fld>
            <a:endParaRPr lang="en-US"/>
          </a:p>
        </p:txBody>
      </p:sp>
    </p:spTree>
    <p:extLst>
      <p:ext uri="{BB962C8B-B14F-4D97-AF65-F5344CB8AC3E}">
        <p14:creationId xmlns:p14="http://schemas.microsoft.com/office/powerpoint/2010/main" val="2376868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402A12-D389-454B-889B-ADF496B760FD}" type="slidenum">
              <a:rPr lang="en-US" smtClean="0"/>
              <a:t>2</a:t>
            </a:fld>
            <a:endParaRPr lang="en-US"/>
          </a:p>
        </p:txBody>
      </p:sp>
    </p:spTree>
    <p:extLst>
      <p:ext uri="{BB962C8B-B14F-4D97-AF65-F5344CB8AC3E}">
        <p14:creationId xmlns:p14="http://schemas.microsoft.com/office/powerpoint/2010/main" val="2069364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subjectguides.uwaterloo.ca/chatgpt_generative_ai/aigeneratedcontentcitation#:~:text=If%20using%20a%20ChatBot%2C%20you,used%20to%20avoid%20Academic%20Misconduct.&amp;text=Author%2FCreator.,%2C%20Date%20Accessed%20(optional)." TargetMode="External"/><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ditchthattextbook.com/ai-tools/" TargetMode="External"/><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hyperlink" Target="https://www.iste.org/areas-of-focus/AI-in-education" TargetMode="External"/><Relationship Id="rId4" Type="http://schemas.openxmlformats.org/officeDocument/2006/relationships/hyperlink" Target="https://www.commonsense.org/education/lists/lessons-and-tools-for-teaching-about-artificial-intelligenc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openai.com/dall-e-2" TargetMode="External"/><Relationship Id="rId7" Type="http://schemas.openxmlformats.org/officeDocument/2006/relationships/hyperlink" Target="https://clickup.com/blog/ai-art-generators/#12-3-dall-e-2" TargetMode="External"/><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hyperlink" Target="https://creator.nightcafe.studio/challenges" TargetMode="External"/><Relationship Id="rId5" Type="http://schemas.openxmlformats.org/officeDocument/2006/relationships/hyperlink" Target="https://dream.ai" TargetMode="External"/><Relationship Id="rId4" Type="http://schemas.openxmlformats.org/officeDocument/2006/relationships/hyperlink" Target="https://www.jasper.ai/art"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chat.openai.com/?model=text-davinci-002-render-sha" TargetMode="External"/><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hyperlink" Target="https://chat.openai.com/?model=text-davinci-002-render-sha" TargetMode="Externa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1028700" y="1028700"/>
            <a:ext cx="940013" cy="967838"/>
          </a:xfrm>
          <a:custGeom>
            <a:avLst/>
            <a:gdLst/>
            <a:ahLst/>
            <a:cxnLst/>
            <a:rect l="l" t="t" r="r" b="b"/>
            <a:pathLst>
              <a:path w="940013" h="967838">
                <a:moveTo>
                  <a:pt x="0" y="0"/>
                </a:moveTo>
                <a:lnTo>
                  <a:pt x="940013" y="0"/>
                </a:lnTo>
                <a:lnTo>
                  <a:pt x="940013" y="967838"/>
                </a:lnTo>
                <a:lnTo>
                  <a:pt x="0" y="9678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1028700" y="6626408"/>
            <a:ext cx="5984060" cy="2647950"/>
          </a:xfrm>
          <a:prstGeom prst="rect">
            <a:avLst/>
          </a:prstGeom>
        </p:spPr>
        <p:txBody>
          <a:bodyPr lIns="0" tIns="0" rIns="0" bIns="0" rtlCol="0" anchor="t">
            <a:spAutoFit/>
          </a:bodyPr>
          <a:lstStyle/>
          <a:p>
            <a:pPr>
              <a:lnSpc>
                <a:spcPts val="4200"/>
              </a:lnSpc>
            </a:pPr>
            <a:r>
              <a:rPr lang="en-US" sz="3000" dirty="0">
                <a:solidFill>
                  <a:srgbClr val="FFFFFF"/>
                </a:solidFill>
                <a:latin typeface="Open Sans Bold"/>
              </a:rPr>
              <a:t>The landscape of work, learning and online interaction is changing!  How we respond will determine the success of our students!</a:t>
            </a:r>
          </a:p>
        </p:txBody>
      </p:sp>
      <p:sp>
        <p:nvSpPr>
          <p:cNvPr id="5" name="TextBox 5"/>
          <p:cNvSpPr txBox="1"/>
          <p:nvPr/>
        </p:nvSpPr>
        <p:spPr>
          <a:xfrm>
            <a:off x="1028700" y="2822125"/>
            <a:ext cx="7359169" cy="3092996"/>
          </a:xfrm>
          <a:prstGeom prst="rect">
            <a:avLst/>
          </a:prstGeom>
        </p:spPr>
        <p:txBody>
          <a:bodyPr lIns="0" tIns="0" rIns="0" bIns="0" rtlCol="0" anchor="t">
            <a:spAutoFit/>
          </a:bodyPr>
          <a:lstStyle/>
          <a:p>
            <a:pPr>
              <a:lnSpc>
                <a:spcPts val="8140"/>
              </a:lnSpc>
            </a:pPr>
            <a:r>
              <a:rPr lang="en-US" sz="7204">
                <a:solidFill>
                  <a:srgbClr val="FFFFFF"/>
                </a:solidFill>
                <a:latin typeface="Open Sauce Heavy"/>
              </a:rPr>
              <a:t>Artificial</a:t>
            </a:r>
          </a:p>
          <a:p>
            <a:pPr>
              <a:lnSpc>
                <a:spcPts val="8140"/>
              </a:lnSpc>
            </a:pPr>
            <a:r>
              <a:rPr lang="en-US" sz="7204">
                <a:solidFill>
                  <a:srgbClr val="FFFFFF"/>
                </a:solidFill>
                <a:latin typeface="Open Sauce Heavy"/>
              </a:rPr>
              <a:t>Intelligence in the Classroom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TextBox 3"/>
          <p:cNvSpPr txBox="1"/>
          <p:nvPr/>
        </p:nvSpPr>
        <p:spPr>
          <a:xfrm>
            <a:off x="1028700" y="1085850"/>
            <a:ext cx="16230600" cy="1035596"/>
          </a:xfrm>
          <a:prstGeom prst="rect">
            <a:avLst/>
          </a:prstGeom>
        </p:spPr>
        <p:txBody>
          <a:bodyPr lIns="0" tIns="0" rIns="0" bIns="0" rtlCol="0" anchor="t">
            <a:spAutoFit/>
          </a:bodyPr>
          <a:lstStyle/>
          <a:p>
            <a:pPr algn="ctr">
              <a:lnSpc>
                <a:spcPts val="8140"/>
              </a:lnSpc>
            </a:pPr>
            <a:r>
              <a:rPr lang="en-US" sz="7204">
                <a:solidFill>
                  <a:srgbClr val="FFFFFF"/>
                </a:solidFill>
                <a:latin typeface="Open Sauce Heavy"/>
              </a:rPr>
              <a:t>Helpful Vocabulary</a:t>
            </a:r>
          </a:p>
        </p:txBody>
      </p:sp>
      <p:sp>
        <p:nvSpPr>
          <p:cNvPr id="4" name="TextBox 4"/>
          <p:cNvSpPr txBox="1"/>
          <p:nvPr/>
        </p:nvSpPr>
        <p:spPr>
          <a:xfrm>
            <a:off x="1028700" y="2407724"/>
            <a:ext cx="16230600" cy="7536180"/>
          </a:xfrm>
          <a:prstGeom prst="rect">
            <a:avLst/>
          </a:prstGeom>
        </p:spPr>
        <p:txBody>
          <a:bodyPr lIns="0" tIns="0" rIns="0" bIns="0" rtlCol="0" anchor="t">
            <a:spAutoFit/>
          </a:bodyPr>
          <a:lstStyle/>
          <a:p>
            <a:pPr marL="712470" lvl="1" indent="-356235" algn="just">
              <a:lnSpc>
                <a:spcPts val="4620"/>
              </a:lnSpc>
              <a:buFont typeface="Arial"/>
              <a:buChar char="•"/>
            </a:pPr>
            <a:r>
              <a:rPr lang="en-US" sz="3300">
                <a:solidFill>
                  <a:srgbClr val="FFFFFF"/>
                </a:solidFill>
                <a:latin typeface="Open Sans Bold"/>
              </a:rPr>
              <a:t>Artificial Intelligence (AI): the simulation of human intelligence processes by machines, especially computer systems. These processes include learning (the acquisition of information and rules for using the information), reasoning (using the rules to reach approximate or definite conclusions), and self-correction.</a:t>
            </a:r>
          </a:p>
          <a:p>
            <a:pPr marL="712470" lvl="1" indent="-356235" algn="just">
              <a:lnSpc>
                <a:spcPts val="4620"/>
              </a:lnSpc>
              <a:buFont typeface="Arial"/>
              <a:buChar char="•"/>
            </a:pPr>
            <a:r>
              <a:rPr lang="en-US" sz="3300">
                <a:solidFill>
                  <a:srgbClr val="FFFFFF"/>
                </a:solidFill>
                <a:latin typeface="Open Sans Bold"/>
              </a:rPr>
              <a:t>Machine Learning (ML): the study of computer algorithms that improve automatically through experience. It is seen as a subset of artificial intelligence. ML algorithms build a mathematical model based on sample data</a:t>
            </a:r>
          </a:p>
          <a:p>
            <a:pPr marL="712470" lvl="1" indent="-356235" algn="just">
              <a:lnSpc>
                <a:spcPts val="4620"/>
              </a:lnSpc>
              <a:buFont typeface="Arial"/>
              <a:buChar char="•"/>
            </a:pPr>
            <a:r>
              <a:rPr lang="en-US" sz="3300">
                <a:solidFill>
                  <a:srgbClr val="FFFFFF"/>
                </a:solidFill>
                <a:latin typeface="Open Sans Bold"/>
              </a:rPr>
              <a:t>Natural Language Processing (NLP): the ability of a computer program to understand human language as it is spoken. NLP is an important part of AI, as it enables computers to process and understand spoken and written language, and to respond in an appropriate manner.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
        <p:cNvGrpSpPr/>
        <p:nvPr/>
      </p:nvGrpSpPr>
      <p:grpSpPr>
        <a:xfrm>
          <a:off x="0" y="0"/>
          <a:ext cx="0" cy="0"/>
          <a:chOff x="0" y="0"/>
          <a:chExt cx="0" cy="0"/>
        </a:xfrm>
      </p:grpSpPr>
      <p:grpSp>
        <p:nvGrpSpPr>
          <p:cNvPr id="2" name="Group 2"/>
          <p:cNvGrpSpPr/>
          <p:nvPr/>
        </p:nvGrpSpPr>
        <p:grpSpPr>
          <a:xfrm>
            <a:off x="14573789" y="2746173"/>
            <a:ext cx="2754769" cy="3421973"/>
            <a:chOff x="0" y="0"/>
            <a:chExt cx="3673025" cy="4562630"/>
          </a:xfrm>
        </p:grpSpPr>
        <p:grpSp>
          <p:nvGrpSpPr>
            <p:cNvPr id="3" name="Group 3"/>
            <p:cNvGrpSpPr/>
            <p:nvPr/>
          </p:nvGrpSpPr>
          <p:grpSpPr>
            <a:xfrm rot="-5400000">
              <a:off x="261606" y="1151211"/>
              <a:ext cx="4562630" cy="2260208"/>
              <a:chOff x="0" y="0"/>
              <a:chExt cx="653128" cy="323543"/>
            </a:xfrm>
          </p:grpSpPr>
          <p:sp>
            <p:nvSpPr>
              <p:cNvPr id="4" name="Freeform 4"/>
              <p:cNvSpPr/>
              <p:nvPr/>
            </p:nvSpPr>
            <p:spPr>
              <a:xfrm>
                <a:off x="0" y="0"/>
                <a:ext cx="653128" cy="323543"/>
              </a:xfrm>
              <a:custGeom>
                <a:avLst/>
                <a:gdLst/>
                <a:ahLst/>
                <a:cxnLst/>
                <a:rect l="l" t="t" r="r" b="b"/>
                <a:pathLst>
                  <a:path w="653128" h="323543">
                    <a:moveTo>
                      <a:pt x="217827" y="304474"/>
                    </a:moveTo>
                    <a:cubicBezTo>
                      <a:pt x="251311" y="315987"/>
                      <a:pt x="289378" y="323543"/>
                      <a:pt x="326740" y="323543"/>
                    </a:cubicBezTo>
                    <a:cubicBezTo>
                      <a:pt x="364103" y="323543"/>
                      <a:pt x="400055" y="317066"/>
                      <a:pt x="433186" y="305552"/>
                    </a:cubicBezTo>
                    <a:cubicBezTo>
                      <a:pt x="433892" y="305192"/>
                      <a:pt x="434596" y="305192"/>
                      <a:pt x="435301" y="304833"/>
                    </a:cubicBezTo>
                    <a:cubicBezTo>
                      <a:pt x="559723" y="258778"/>
                      <a:pt x="651366" y="137164"/>
                      <a:pt x="653128" y="5908"/>
                    </a:cubicBezTo>
                    <a:lnTo>
                      <a:pt x="653128" y="0"/>
                    </a:lnTo>
                    <a:lnTo>
                      <a:pt x="0" y="0"/>
                    </a:lnTo>
                    <a:lnTo>
                      <a:pt x="0" y="5904"/>
                    </a:lnTo>
                    <a:cubicBezTo>
                      <a:pt x="1762" y="137883"/>
                      <a:pt x="91995" y="259498"/>
                      <a:pt x="217827" y="304474"/>
                    </a:cubicBezTo>
                    <a:close/>
                  </a:path>
                </a:pathLst>
              </a:custGeom>
              <a:solidFill>
                <a:srgbClr val="000000">
                  <a:alpha val="0"/>
                </a:srgbClr>
              </a:solidFill>
              <a:ln w="76200">
                <a:solidFill>
                  <a:srgbClr val="3EDAD8"/>
                </a:solidFill>
              </a:ln>
            </p:spPr>
          </p:sp>
          <p:sp>
            <p:nvSpPr>
              <p:cNvPr id="5" name="TextBox 5"/>
              <p:cNvSpPr txBox="1"/>
              <p:nvPr/>
            </p:nvSpPr>
            <p:spPr>
              <a:xfrm>
                <a:off x="0" y="-57150"/>
                <a:ext cx="660400" cy="742950"/>
              </a:xfrm>
              <a:prstGeom prst="rect">
                <a:avLst/>
              </a:prstGeom>
            </p:spPr>
            <p:txBody>
              <a:bodyPr lIns="50800" tIns="50800" rIns="50800" bIns="50800" rtlCol="0" anchor="ctr"/>
              <a:lstStyle/>
              <a:p>
                <a:pPr algn="ctr">
                  <a:lnSpc>
                    <a:spcPts val="3299"/>
                  </a:lnSpc>
                </a:pPr>
                <a:endParaRPr/>
              </a:p>
            </p:txBody>
          </p:sp>
        </p:grpSp>
        <p:grpSp>
          <p:nvGrpSpPr>
            <p:cNvPr id="6" name="Group 6"/>
            <p:cNvGrpSpPr/>
            <p:nvPr/>
          </p:nvGrpSpPr>
          <p:grpSpPr>
            <a:xfrm>
              <a:off x="0" y="101600"/>
              <a:ext cx="1526374" cy="4355580"/>
              <a:chOff x="0" y="0"/>
              <a:chExt cx="301506" cy="860362"/>
            </a:xfrm>
          </p:grpSpPr>
          <p:sp>
            <p:nvSpPr>
              <p:cNvPr id="7" name="Freeform 7"/>
              <p:cNvSpPr/>
              <p:nvPr/>
            </p:nvSpPr>
            <p:spPr>
              <a:xfrm>
                <a:off x="0" y="0"/>
                <a:ext cx="301506" cy="860362"/>
              </a:xfrm>
              <a:custGeom>
                <a:avLst/>
                <a:gdLst/>
                <a:ahLst/>
                <a:cxnLst/>
                <a:rect l="l" t="t" r="r" b="b"/>
                <a:pathLst>
                  <a:path w="301506" h="860362">
                    <a:moveTo>
                      <a:pt x="0" y="0"/>
                    </a:moveTo>
                    <a:lnTo>
                      <a:pt x="301506" y="0"/>
                    </a:lnTo>
                    <a:lnTo>
                      <a:pt x="301506" y="860362"/>
                    </a:lnTo>
                    <a:lnTo>
                      <a:pt x="0" y="860362"/>
                    </a:lnTo>
                    <a:close/>
                  </a:path>
                </a:pathLst>
              </a:custGeom>
              <a:solidFill>
                <a:srgbClr val="191919"/>
              </a:solidFill>
            </p:spPr>
          </p:sp>
          <p:sp>
            <p:nvSpPr>
              <p:cNvPr id="8" name="TextBox 8"/>
              <p:cNvSpPr txBox="1"/>
              <p:nvPr/>
            </p:nvSpPr>
            <p:spPr>
              <a:xfrm>
                <a:off x="0" y="-57150"/>
                <a:ext cx="812800" cy="869950"/>
              </a:xfrm>
              <a:prstGeom prst="rect">
                <a:avLst/>
              </a:prstGeom>
            </p:spPr>
            <p:txBody>
              <a:bodyPr lIns="50800" tIns="50800" rIns="50800" bIns="50800" rtlCol="0" anchor="ctr"/>
              <a:lstStyle/>
              <a:p>
                <a:pPr algn="ctr">
                  <a:lnSpc>
                    <a:spcPts val="3299"/>
                  </a:lnSpc>
                </a:pPr>
                <a:endParaRPr/>
              </a:p>
            </p:txBody>
          </p:sp>
        </p:grpSp>
      </p:grpSp>
      <p:grpSp>
        <p:nvGrpSpPr>
          <p:cNvPr id="9" name="Group 9"/>
          <p:cNvGrpSpPr/>
          <p:nvPr/>
        </p:nvGrpSpPr>
        <p:grpSpPr>
          <a:xfrm>
            <a:off x="12925147" y="2822373"/>
            <a:ext cx="2653673" cy="3280781"/>
            <a:chOff x="0" y="0"/>
            <a:chExt cx="698910" cy="864074"/>
          </a:xfrm>
        </p:grpSpPr>
        <p:sp>
          <p:nvSpPr>
            <p:cNvPr id="10" name="Freeform 10"/>
            <p:cNvSpPr/>
            <p:nvPr/>
          </p:nvSpPr>
          <p:spPr>
            <a:xfrm>
              <a:off x="0" y="0"/>
              <a:ext cx="698910" cy="864074"/>
            </a:xfrm>
            <a:custGeom>
              <a:avLst/>
              <a:gdLst/>
              <a:ahLst/>
              <a:cxnLst/>
              <a:rect l="l" t="t" r="r" b="b"/>
              <a:pathLst>
                <a:path w="698910" h="864074">
                  <a:moveTo>
                    <a:pt x="0" y="0"/>
                  </a:moveTo>
                  <a:lnTo>
                    <a:pt x="698910" y="0"/>
                  </a:lnTo>
                  <a:lnTo>
                    <a:pt x="698910" y="864074"/>
                  </a:lnTo>
                  <a:lnTo>
                    <a:pt x="0" y="864074"/>
                  </a:lnTo>
                  <a:close/>
                </a:path>
              </a:pathLst>
            </a:custGeom>
            <a:solidFill>
              <a:srgbClr val="191919"/>
            </a:solidFill>
          </p:spPr>
        </p:sp>
        <p:sp>
          <p:nvSpPr>
            <p:cNvPr id="11" name="TextBox 11"/>
            <p:cNvSpPr txBox="1"/>
            <p:nvPr/>
          </p:nvSpPr>
          <p:spPr>
            <a:xfrm>
              <a:off x="0" y="-57150"/>
              <a:ext cx="812800" cy="869950"/>
            </a:xfrm>
            <a:prstGeom prst="rect">
              <a:avLst/>
            </a:prstGeom>
          </p:spPr>
          <p:txBody>
            <a:bodyPr lIns="50800" tIns="50800" rIns="50800" bIns="50800" rtlCol="0" anchor="ctr"/>
            <a:lstStyle/>
            <a:p>
              <a:pPr algn="ctr">
                <a:lnSpc>
                  <a:spcPts val="3299"/>
                </a:lnSpc>
              </a:pPr>
              <a:endParaRPr/>
            </a:p>
          </p:txBody>
        </p:sp>
      </p:grpSp>
      <p:sp>
        <p:nvSpPr>
          <p:cNvPr id="12" name="AutoShape 12"/>
          <p:cNvSpPr/>
          <p:nvPr/>
        </p:nvSpPr>
        <p:spPr>
          <a:xfrm>
            <a:off x="1028700" y="2746173"/>
            <a:ext cx="14614227" cy="0"/>
          </a:xfrm>
          <a:prstGeom prst="line">
            <a:avLst/>
          </a:prstGeom>
          <a:ln w="76200" cap="flat">
            <a:solidFill>
              <a:srgbClr val="3EDAD8"/>
            </a:solidFill>
            <a:prstDash val="solid"/>
            <a:headEnd type="none" w="sm" len="sm"/>
            <a:tailEnd type="none" w="sm" len="sm"/>
          </a:ln>
        </p:spPr>
      </p:sp>
      <p:grpSp>
        <p:nvGrpSpPr>
          <p:cNvPr id="13" name="Group 13"/>
          <p:cNvGrpSpPr/>
          <p:nvPr/>
        </p:nvGrpSpPr>
        <p:grpSpPr>
          <a:xfrm>
            <a:off x="1028700" y="6091946"/>
            <a:ext cx="2756361" cy="3421973"/>
            <a:chOff x="0" y="0"/>
            <a:chExt cx="3675148" cy="4562630"/>
          </a:xfrm>
        </p:grpSpPr>
        <p:grpSp>
          <p:nvGrpSpPr>
            <p:cNvPr id="14" name="Group 14"/>
            <p:cNvGrpSpPr/>
            <p:nvPr/>
          </p:nvGrpSpPr>
          <p:grpSpPr>
            <a:xfrm rot="5400000">
              <a:off x="-1151211" y="1151211"/>
              <a:ext cx="4562630" cy="2260208"/>
              <a:chOff x="0" y="0"/>
              <a:chExt cx="653128" cy="323543"/>
            </a:xfrm>
          </p:grpSpPr>
          <p:sp>
            <p:nvSpPr>
              <p:cNvPr id="15" name="Freeform 15"/>
              <p:cNvSpPr/>
              <p:nvPr/>
            </p:nvSpPr>
            <p:spPr>
              <a:xfrm>
                <a:off x="0" y="0"/>
                <a:ext cx="653128" cy="323543"/>
              </a:xfrm>
              <a:custGeom>
                <a:avLst/>
                <a:gdLst/>
                <a:ahLst/>
                <a:cxnLst/>
                <a:rect l="l" t="t" r="r" b="b"/>
                <a:pathLst>
                  <a:path w="653128" h="323543">
                    <a:moveTo>
                      <a:pt x="217827" y="304474"/>
                    </a:moveTo>
                    <a:cubicBezTo>
                      <a:pt x="251311" y="315987"/>
                      <a:pt x="289378" y="323543"/>
                      <a:pt x="326740" y="323543"/>
                    </a:cubicBezTo>
                    <a:cubicBezTo>
                      <a:pt x="364103" y="323543"/>
                      <a:pt x="400055" y="317066"/>
                      <a:pt x="433186" y="305552"/>
                    </a:cubicBezTo>
                    <a:cubicBezTo>
                      <a:pt x="433892" y="305192"/>
                      <a:pt x="434596" y="305192"/>
                      <a:pt x="435301" y="304833"/>
                    </a:cubicBezTo>
                    <a:cubicBezTo>
                      <a:pt x="559723" y="258778"/>
                      <a:pt x="651366" y="137164"/>
                      <a:pt x="653128" y="5908"/>
                    </a:cubicBezTo>
                    <a:lnTo>
                      <a:pt x="653128" y="0"/>
                    </a:lnTo>
                    <a:lnTo>
                      <a:pt x="0" y="0"/>
                    </a:lnTo>
                    <a:lnTo>
                      <a:pt x="0" y="5904"/>
                    </a:lnTo>
                    <a:cubicBezTo>
                      <a:pt x="1762" y="137883"/>
                      <a:pt x="91995" y="259498"/>
                      <a:pt x="217827" y="304474"/>
                    </a:cubicBezTo>
                    <a:close/>
                  </a:path>
                </a:pathLst>
              </a:custGeom>
              <a:solidFill>
                <a:srgbClr val="000000">
                  <a:alpha val="0"/>
                </a:srgbClr>
              </a:solidFill>
              <a:ln w="76200">
                <a:solidFill>
                  <a:srgbClr val="3EDAD8"/>
                </a:solidFill>
              </a:ln>
            </p:spPr>
          </p:sp>
          <p:sp>
            <p:nvSpPr>
              <p:cNvPr id="16" name="TextBox 16"/>
              <p:cNvSpPr txBox="1"/>
              <p:nvPr/>
            </p:nvSpPr>
            <p:spPr>
              <a:xfrm>
                <a:off x="0" y="-57150"/>
                <a:ext cx="660400" cy="742950"/>
              </a:xfrm>
              <a:prstGeom prst="rect">
                <a:avLst/>
              </a:prstGeom>
            </p:spPr>
            <p:txBody>
              <a:bodyPr lIns="50800" tIns="50800" rIns="50800" bIns="50800" rtlCol="0" anchor="ctr"/>
              <a:lstStyle/>
              <a:p>
                <a:pPr algn="ctr">
                  <a:lnSpc>
                    <a:spcPts val="3299"/>
                  </a:lnSpc>
                </a:pPr>
                <a:endParaRPr/>
              </a:p>
            </p:txBody>
          </p:sp>
        </p:grpSp>
        <p:grpSp>
          <p:nvGrpSpPr>
            <p:cNvPr id="17" name="Group 17"/>
            <p:cNvGrpSpPr/>
            <p:nvPr/>
          </p:nvGrpSpPr>
          <p:grpSpPr>
            <a:xfrm>
              <a:off x="2148775" y="101600"/>
              <a:ext cx="1526374" cy="4355580"/>
              <a:chOff x="0" y="0"/>
              <a:chExt cx="301506" cy="860362"/>
            </a:xfrm>
          </p:grpSpPr>
          <p:sp>
            <p:nvSpPr>
              <p:cNvPr id="18" name="Freeform 18"/>
              <p:cNvSpPr/>
              <p:nvPr/>
            </p:nvSpPr>
            <p:spPr>
              <a:xfrm>
                <a:off x="0" y="0"/>
                <a:ext cx="301506" cy="860362"/>
              </a:xfrm>
              <a:custGeom>
                <a:avLst/>
                <a:gdLst/>
                <a:ahLst/>
                <a:cxnLst/>
                <a:rect l="l" t="t" r="r" b="b"/>
                <a:pathLst>
                  <a:path w="301506" h="860362">
                    <a:moveTo>
                      <a:pt x="0" y="0"/>
                    </a:moveTo>
                    <a:lnTo>
                      <a:pt x="301506" y="0"/>
                    </a:lnTo>
                    <a:lnTo>
                      <a:pt x="301506" y="860362"/>
                    </a:lnTo>
                    <a:lnTo>
                      <a:pt x="0" y="860362"/>
                    </a:lnTo>
                    <a:close/>
                  </a:path>
                </a:pathLst>
              </a:custGeom>
              <a:solidFill>
                <a:srgbClr val="191919"/>
              </a:solidFill>
            </p:spPr>
          </p:sp>
          <p:sp>
            <p:nvSpPr>
              <p:cNvPr id="19" name="TextBox 19"/>
              <p:cNvSpPr txBox="1"/>
              <p:nvPr/>
            </p:nvSpPr>
            <p:spPr>
              <a:xfrm>
                <a:off x="0" y="-57150"/>
                <a:ext cx="812800" cy="869950"/>
              </a:xfrm>
              <a:prstGeom prst="rect">
                <a:avLst/>
              </a:prstGeom>
            </p:spPr>
            <p:txBody>
              <a:bodyPr lIns="50800" tIns="50800" rIns="50800" bIns="50800" rtlCol="0" anchor="ctr"/>
              <a:lstStyle/>
              <a:p>
                <a:pPr algn="ctr">
                  <a:lnSpc>
                    <a:spcPts val="3299"/>
                  </a:lnSpc>
                </a:pPr>
                <a:endParaRPr/>
              </a:p>
            </p:txBody>
          </p:sp>
        </p:grpSp>
      </p:grpSp>
      <p:sp>
        <p:nvSpPr>
          <p:cNvPr id="20" name="AutoShape 20"/>
          <p:cNvSpPr/>
          <p:nvPr/>
        </p:nvSpPr>
        <p:spPr>
          <a:xfrm rot="-11689">
            <a:off x="2720724" y="9413073"/>
            <a:ext cx="14495856" cy="0"/>
          </a:xfrm>
          <a:prstGeom prst="line">
            <a:avLst/>
          </a:prstGeom>
          <a:ln w="76200" cap="flat">
            <a:solidFill>
              <a:srgbClr val="3EDAD8"/>
            </a:solidFill>
            <a:prstDash val="solid"/>
            <a:headEnd type="none" w="sm" len="sm"/>
            <a:tailEnd type="none" w="sm" len="sm"/>
          </a:ln>
        </p:spPr>
      </p:sp>
      <p:grpSp>
        <p:nvGrpSpPr>
          <p:cNvPr id="21" name="Group 21"/>
          <p:cNvGrpSpPr/>
          <p:nvPr/>
        </p:nvGrpSpPr>
        <p:grpSpPr>
          <a:xfrm>
            <a:off x="16192500" y="10137246"/>
            <a:ext cx="2283181" cy="167947"/>
            <a:chOff x="0" y="0"/>
            <a:chExt cx="601332" cy="44233"/>
          </a:xfrm>
        </p:grpSpPr>
        <p:sp>
          <p:nvSpPr>
            <p:cNvPr id="22" name="Freeform 22"/>
            <p:cNvSpPr/>
            <p:nvPr/>
          </p:nvSpPr>
          <p:spPr>
            <a:xfrm>
              <a:off x="0" y="0"/>
              <a:ext cx="601332" cy="44233"/>
            </a:xfrm>
            <a:custGeom>
              <a:avLst/>
              <a:gdLst/>
              <a:ahLst/>
              <a:cxnLst/>
              <a:rect l="l" t="t" r="r" b="b"/>
              <a:pathLst>
                <a:path w="601332" h="44233">
                  <a:moveTo>
                    <a:pt x="0" y="0"/>
                  </a:moveTo>
                  <a:lnTo>
                    <a:pt x="601332" y="0"/>
                  </a:lnTo>
                  <a:lnTo>
                    <a:pt x="601332" y="44233"/>
                  </a:lnTo>
                  <a:lnTo>
                    <a:pt x="0" y="44233"/>
                  </a:lnTo>
                  <a:close/>
                </a:path>
              </a:pathLst>
            </a:custGeom>
            <a:solidFill>
              <a:srgbClr val="3EDAD8"/>
            </a:solidFill>
          </p:spPr>
        </p:sp>
        <p:sp>
          <p:nvSpPr>
            <p:cNvPr id="23" name="TextBox 23"/>
            <p:cNvSpPr txBox="1"/>
            <p:nvPr/>
          </p:nvSpPr>
          <p:spPr>
            <a:xfrm>
              <a:off x="0" y="-57150"/>
              <a:ext cx="812800" cy="869950"/>
            </a:xfrm>
            <a:prstGeom prst="rect">
              <a:avLst/>
            </a:prstGeom>
          </p:spPr>
          <p:txBody>
            <a:bodyPr lIns="50800" tIns="50800" rIns="50800" bIns="50800" rtlCol="0" anchor="ctr"/>
            <a:lstStyle/>
            <a:p>
              <a:pPr algn="ctr">
                <a:lnSpc>
                  <a:spcPts val="3299"/>
                </a:lnSpc>
              </a:pPr>
              <a:endParaRPr/>
            </a:p>
          </p:txBody>
        </p:sp>
      </p:grpSp>
      <p:grpSp>
        <p:nvGrpSpPr>
          <p:cNvPr id="24" name="Group 24"/>
          <p:cNvGrpSpPr/>
          <p:nvPr/>
        </p:nvGrpSpPr>
        <p:grpSpPr>
          <a:xfrm>
            <a:off x="0" y="0"/>
            <a:ext cx="16192500" cy="172508"/>
            <a:chOff x="0" y="0"/>
            <a:chExt cx="4264691" cy="45434"/>
          </a:xfrm>
        </p:grpSpPr>
        <p:sp>
          <p:nvSpPr>
            <p:cNvPr id="25" name="Freeform 25"/>
            <p:cNvSpPr/>
            <p:nvPr/>
          </p:nvSpPr>
          <p:spPr>
            <a:xfrm>
              <a:off x="0" y="0"/>
              <a:ext cx="4264691" cy="45434"/>
            </a:xfrm>
            <a:custGeom>
              <a:avLst/>
              <a:gdLst/>
              <a:ahLst/>
              <a:cxnLst/>
              <a:rect l="l" t="t" r="r" b="b"/>
              <a:pathLst>
                <a:path w="4264691" h="45434">
                  <a:moveTo>
                    <a:pt x="0" y="0"/>
                  </a:moveTo>
                  <a:lnTo>
                    <a:pt x="4264691" y="0"/>
                  </a:lnTo>
                  <a:lnTo>
                    <a:pt x="4264691" y="45434"/>
                  </a:lnTo>
                  <a:lnTo>
                    <a:pt x="0" y="45434"/>
                  </a:lnTo>
                  <a:close/>
                </a:path>
              </a:pathLst>
            </a:custGeom>
            <a:solidFill>
              <a:srgbClr val="3EDAD8"/>
            </a:solidFill>
          </p:spPr>
        </p:sp>
        <p:sp>
          <p:nvSpPr>
            <p:cNvPr id="26" name="TextBox 26"/>
            <p:cNvSpPr txBox="1"/>
            <p:nvPr/>
          </p:nvSpPr>
          <p:spPr>
            <a:xfrm>
              <a:off x="0" y="-57150"/>
              <a:ext cx="812800" cy="869950"/>
            </a:xfrm>
            <a:prstGeom prst="rect">
              <a:avLst/>
            </a:prstGeom>
          </p:spPr>
          <p:txBody>
            <a:bodyPr lIns="50800" tIns="50800" rIns="50800" bIns="50800" rtlCol="0" anchor="ctr"/>
            <a:lstStyle/>
            <a:p>
              <a:pPr algn="ctr">
                <a:lnSpc>
                  <a:spcPts val="3299"/>
                </a:lnSpc>
              </a:pPr>
              <a:endParaRPr/>
            </a:p>
          </p:txBody>
        </p:sp>
      </p:grpSp>
      <p:sp>
        <p:nvSpPr>
          <p:cNvPr id="27" name="AutoShape 27"/>
          <p:cNvSpPr/>
          <p:nvPr/>
        </p:nvSpPr>
        <p:spPr>
          <a:xfrm>
            <a:off x="2720636" y="6091946"/>
            <a:ext cx="12922291" cy="0"/>
          </a:xfrm>
          <a:prstGeom prst="line">
            <a:avLst/>
          </a:prstGeom>
          <a:ln w="76200" cap="flat">
            <a:solidFill>
              <a:srgbClr val="3EDAD8"/>
            </a:solidFill>
            <a:prstDash val="solid"/>
            <a:headEnd type="none" w="sm" len="sm"/>
            <a:tailEnd type="none" w="sm" len="sm"/>
          </a:ln>
        </p:spPr>
      </p:sp>
      <p:sp>
        <p:nvSpPr>
          <p:cNvPr id="28" name="AutoShape 28"/>
          <p:cNvSpPr/>
          <p:nvPr/>
        </p:nvSpPr>
        <p:spPr>
          <a:xfrm rot="5400000">
            <a:off x="2224899" y="3161554"/>
            <a:ext cx="830763" cy="0"/>
          </a:xfrm>
          <a:prstGeom prst="line">
            <a:avLst/>
          </a:prstGeom>
          <a:ln w="76200" cap="flat">
            <a:solidFill>
              <a:srgbClr val="3EDAD8"/>
            </a:solidFill>
            <a:prstDash val="solid"/>
            <a:headEnd type="none" w="sm" len="sm"/>
            <a:tailEnd type="oval" w="lg" len="lg"/>
          </a:ln>
        </p:spPr>
      </p:sp>
      <p:sp>
        <p:nvSpPr>
          <p:cNvPr id="29" name="AutoShape 29"/>
          <p:cNvSpPr/>
          <p:nvPr/>
        </p:nvSpPr>
        <p:spPr>
          <a:xfrm rot="5400000">
            <a:off x="6002871" y="3161554"/>
            <a:ext cx="830763" cy="0"/>
          </a:xfrm>
          <a:prstGeom prst="line">
            <a:avLst/>
          </a:prstGeom>
          <a:ln w="76200" cap="flat">
            <a:solidFill>
              <a:srgbClr val="3EDAD8"/>
            </a:solidFill>
            <a:prstDash val="solid"/>
            <a:headEnd type="none" w="sm" len="sm"/>
            <a:tailEnd type="oval" w="lg" len="lg"/>
          </a:ln>
        </p:spPr>
      </p:sp>
      <p:sp>
        <p:nvSpPr>
          <p:cNvPr id="30" name="AutoShape 30"/>
          <p:cNvSpPr/>
          <p:nvPr/>
        </p:nvSpPr>
        <p:spPr>
          <a:xfrm rot="5400000">
            <a:off x="9809418" y="3161554"/>
            <a:ext cx="830763" cy="0"/>
          </a:xfrm>
          <a:prstGeom prst="line">
            <a:avLst/>
          </a:prstGeom>
          <a:ln w="76200" cap="flat">
            <a:solidFill>
              <a:srgbClr val="3EDAD8"/>
            </a:solidFill>
            <a:prstDash val="solid"/>
            <a:headEnd type="none" w="sm" len="sm"/>
            <a:tailEnd type="oval" w="lg" len="lg"/>
          </a:ln>
        </p:spPr>
      </p:sp>
      <p:sp>
        <p:nvSpPr>
          <p:cNvPr id="31" name="AutoShape 31"/>
          <p:cNvSpPr/>
          <p:nvPr/>
        </p:nvSpPr>
        <p:spPr>
          <a:xfrm rot="5400000">
            <a:off x="13654065" y="3161554"/>
            <a:ext cx="830763" cy="0"/>
          </a:xfrm>
          <a:prstGeom prst="line">
            <a:avLst/>
          </a:prstGeom>
          <a:ln w="76200" cap="flat">
            <a:solidFill>
              <a:srgbClr val="3EDAD8"/>
            </a:solidFill>
            <a:prstDash val="solid"/>
            <a:headEnd type="none" w="sm" len="sm"/>
            <a:tailEnd type="oval" w="lg" len="lg"/>
          </a:ln>
        </p:spPr>
      </p:sp>
      <p:sp>
        <p:nvSpPr>
          <p:cNvPr id="32" name="AutoShape 32"/>
          <p:cNvSpPr/>
          <p:nvPr/>
        </p:nvSpPr>
        <p:spPr>
          <a:xfrm rot="5400000">
            <a:off x="4388921" y="6507327"/>
            <a:ext cx="830763" cy="0"/>
          </a:xfrm>
          <a:prstGeom prst="line">
            <a:avLst/>
          </a:prstGeom>
          <a:ln w="76200" cap="flat">
            <a:solidFill>
              <a:srgbClr val="3EDAD8"/>
            </a:solidFill>
            <a:prstDash val="solid"/>
            <a:headEnd type="none" w="sm" len="sm"/>
            <a:tailEnd type="oval" w="lg" len="lg"/>
          </a:ln>
        </p:spPr>
      </p:sp>
      <p:sp>
        <p:nvSpPr>
          <p:cNvPr id="33" name="AutoShape 33"/>
          <p:cNvSpPr/>
          <p:nvPr/>
        </p:nvSpPr>
        <p:spPr>
          <a:xfrm rot="5400000">
            <a:off x="8728618" y="6507327"/>
            <a:ext cx="830763" cy="0"/>
          </a:xfrm>
          <a:prstGeom prst="line">
            <a:avLst/>
          </a:prstGeom>
          <a:ln w="76200" cap="flat">
            <a:solidFill>
              <a:srgbClr val="3EDAD8"/>
            </a:solidFill>
            <a:prstDash val="solid"/>
            <a:headEnd type="none" w="sm" len="sm"/>
            <a:tailEnd type="oval" w="lg" len="lg"/>
          </a:ln>
        </p:spPr>
      </p:sp>
      <p:sp>
        <p:nvSpPr>
          <p:cNvPr id="34" name="AutoShape 34"/>
          <p:cNvSpPr/>
          <p:nvPr/>
        </p:nvSpPr>
        <p:spPr>
          <a:xfrm>
            <a:off x="13993246" y="6168146"/>
            <a:ext cx="0" cy="830763"/>
          </a:xfrm>
          <a:prstGeom prst="line">
            <a:avLst/>
          </a:prstGeom>
          <a:ln w="76200" cap="flat">
            <a:solidFill>
              <a:srgbClr val="3EDAD8"/>
            </a:solidFill>
            <a:prstDash val="solid"/>
            <a:headEnd type="none" w="sm" len="sm"/>
            <a:tailEnd type="oval" w="lg" len="lg"/>
          </a:ln>
        </p:spPr>
      </p:sp>
      <p:grpSp>
        <p:nvGrpSpPr>
          <p:cNvPr id="35" name="Group 35"/>
          <p:cNvGrpSpPr/>
          <p:nvPr/>
        </p:nvGrpSpPr>
        <p:grpSpPr>
          <a:xfrm>
            <a:off x="1028700" y="3922184"/>
            <a:ext cx="3146962" cy="1788160"/>
            <a:chOff x="0" y="0"/>
            <a:chExt cx="4195949" cy="2384213"/>
          </a:xfrm>
        </p:grpSpPr>
        <p:sp>
          <p:nvSpPr>
            <p:cNvPr id="36" name="TextBox 36"/>
            <p:cNvSpPr txBox="1"/>
            <p:nvPr/>
          </p:nvSpPr>
          <p:spPr>
            <a:xfrm>
              <a:off x="0" y="-28575"/>
              <a:ext cx="4195949" cy="672888"/>
            </a:xfrm>
            <a:prstGeom prst="rect">
              <a:avLst/>
            </a:prstGeom>
          </p:spPr>
          <p:txBody>
            <a:bodyPr lIns="0" tIns="0" rIns="0" bIns="0" rtlCol="0" anchor="t">
              <a:spAutoFit/>
            </a:bodyPr>
            <a:lstStyle/>
            <a:p>
              <a:pPr algn="ctr">
                <a:lnSpc>
                  <a:spcPts val="4160"/>
                </a:lnSpc>
              </a:pPr>
              <a:r>
                <a:rPr lang="en-US" sz="3200" spc="160">
                  <a:solidFill>
                    <a:srgbClr val="3EDAD8"/>
                  </a:solidFill>
                  <a:latin typeface="Aileron"/>
                </a:rPr>
                <a:t>1966</a:t>
              </a:r>
            </a:p>
          </p:txBody>
        </p:sp>
        <p:sp>
          <p:nvSpPr>
            <p:cNvPr id="37" name="TextBox 37"/>
            <p:cNvSpPr txBox="1"/>
            <p:nvPr/>
          </p:nvSpPr>
          <p:spPr>
            <a:xfrm>
              <a:off x="0" y="800523"/>
              <a:ext cx="4195949" cy="1583690"/>
            </a:xfrm>
            <a:prstGeom prst="rect">
              <a:avLst/>
            </a:prstGeom>
          </p:spPr>
          <p:txBody>
            <a:bodyPr lIns="0" tIns="0" rIns="0" bIns="0" rtlCol="0" anchor="t">
              <a:spAutoFit/>
            </a:bodyPr>
            <a:lstStyle/>
            <a:p>
              <a:pPr algn="ctr">
                <a:lnSpc>
                  <a:spcPts val="3299"/>
                </a:lnSpc>
              </a:pPr>
              <a:r>
                <a:rPr lang="en-US" sz="2199" spc="65">
                  <a:solidFill>
                    <a:srgbClr val="FFFFFF"/>
                  </a:solidFill>
                  <a:latin typeface="Aileron"/>
                </a:rPr>
                <a:t>ELIZA developed at MIT - simulates human speech</a:t>
              </a:r>
            </a:p>
          </p:txBody>
        </p:sp>
      </p:grpSp>
      <p:grpSp>
        <p:nvGrpSpPr>
          <p:cNvPr id="38" name="Group 38"/>
          <p:cNvGrpSpPr/>
          <p:nvPr/>
        </p:nvGrpSpPr>
        <p:grpSpPr>
          <a:xfrm>
            <a:off x="4806672" y="3922184"/>
            <a:ext cx="3146962" cy="1788160"/>
            <a:chOff x="0" y="0"/>
            <a:chExt cx="4195949" cy="2384213"/>
          </a:xfrm>
        </p:grpSpPr>
        <p:sp>
          <p:nvSpPr>
            <p:cNvPr id="39" name="TextBox 39"/>
            <p:cNvSpPr txBox="1"/>
            <p:nvPr/>
          </p:nvSpPr>
          <p:spPr>
            <a:xfrm>
              <a:off x="0" y="-28575"/>
              <a:ext cx="4195949" cy="672888"/>
            </a:xfrm>
            <a:prstGeom prst="rect">
              <a:avLst/>
            </a:prstGeom>
          </p:spPr>
          <p:txBody>
            <a:bodyPr lIns="0" tIns="0" rIns="0" bIns="0" rtlCol="0" anchor="t">
              <a:spAutoFit/>
            </a:bodyPr>
            <a:lstStyle/>
            <a:p>
              <a:pPr algn="ctr">
                <a:lnSpc>
                  <a:spcPts val="4160"/>
                </a:lnSpc>
              </a:pPr>
              <a:r>
                <a:rPr lang="en-US" sz="3200" spc="160">
                  <a:solidFill>
                    <a:srgbClr val="3EDAD8"/>
                  </a:solidFill>
                  <a:latin typeface="Aileron"/>
                </a:rPr>
                <a:t>2014</a:t>
              </a:r>
            </a:p>
          </p:txBody>
        </p:sp>
        <p:sp>
          <p:nvSpPr>
            <p:cNvPr id="40" name="TextBox 40"/>
            <p:cNvSpPr txBox="1"/>
            <p:nvPr/>
          </p:nvSpPr>
          <p:spPr>
            <a:xfrm>
              <a:off x="0" y="800523"/>
              <a:ext cx="4195949" cy="1583690"/>
            </a:xfrm>
            <a:prstGeom prst="rect">
              <a:avLst/>
            </a:prstGeom>
          </p:spPr>
          <p:txBody>
            <a:bodyPr lIns="0" tIns="0" rIns="0" bIns="0" rtlCol="0" anchor="t">
              <a:spAutoFit/>
            </a:bodyPr>
            <a:lstStyle/>
            <a:p>
              <a:pPr algn="ctr">
                <a:lnSpc>
                  <a:spcPts val="3299"/>
                </a:lnSpc>
              </a:pPr>
              <a:r>
                <a:rPr lang="en-US" sz="2199" spc="65">
                  <a:solidFill>
                    <a:srgbClr val="FFFFFF"/>
                  </a:solidFill>
                  <a:latin typeface="Aileron"/>
                </a:rPr>
                <a:t>Google Brain project - deep learning AI research project</a:t>
              </a:r>
            </a:p>
          </p:txBody>
        </p:sp>
      </p:grpSp>
      <p:grpSp>
        <p:nvGrpSpPr>
          <p:cNvPr id="41" name="Group 41"/>
          <p:cNvGrpSpPr/>
          <p:nvPr/>
        </p:nvGrpSpPr>
        <p:grpSpPr>
          <a:xfrm>
            <a:off x="8584644" y="3922184"/>
            <a:ext cx="3280312" cy="1788160"/>
            <a:chOff x="0" y="0"/>
            <a:chExt cx="4373749" cy="2384213"/>
          </a:xfrm>
        </p:grpSpPr>
        <p:sp>
          <p:nvSpPr>
            <p:cNvPr id="42" name="TextBox 42"/>
            <p:cNvSpPr txBox="1"/>
            <p:nvPr/>
          </p:nvSpPr>
          <p:spPr>
            <a:xfrm>
              <a:off x="0" y="-28575"/>
              <a:ext cx="4373749" cy="672888"/>
            </a:xfrm>
            <a:prstGeom prst="rect">
              <a:avLst/>
            </a:prstGeom>
          </p:spPr>
          <p:txBody>
            <a:bodyPr lIns="0" tIns="0" rIns="0" bIns="0" rtlCol="0" anchor="t">
              <a:spAutoFit/>
            </a:bodyPr>
            <a:lstStyle/>
            <a:p>
              <a:pPr algn="ctr">
                <a:lnSpc>
                  <a:spcPts val="4160"/>
                </a:lnSpc>
              </a:pPr>
              <a:r>
                <a:rPr lang="en-US" sz="3200" spc="160">
                  <a:solidFill>
                    <a:srgbClr val="3EDAD8"/>
                  </a:solidFill>
                  <a:latin typeface="Aileron"/>
                </a:rPr>
                <a:t>2014</a:t>
              </a:r>
            </a:p>
          </p:txBody>
        </p:sp>
        <p:sp>
          <p:nvSpPr>
            <p:cNvPr id="43" name="TextBox 43"/>
            <p:cNvSpPr txBox="1"/>
            <p:nvPr/>
          </p:nvSpPr>
          <p:spPr>
            <a:xfrm>
              <a:off x="0" y="800523"/>
              <a:ext cx="4373749" cy="1583690"/>
            </a:xfrm>
            <a:prstGeom prst="rect">
              <a:avLst/>
            </a:prstGeom>
          </p:spPr>
          <p:txBody>
            <a:bodyPr lIns="0" tIns="0" rIns="0" bIns="0" rtlCol="0" anchor="t">
              <a:spAutoFit/>
            </a:bodyPr>
            <a:lstStyle/>
            <a:p>
              <a:pPr algn="ctr">
                <a:lnSpc>
                  <a:spcPts val="3299"/>
                </a:lnSpc>
              </a:pPr>
              <a:r>
                <a:rPr lang="en-US" sz="2199" spc="65">
                  <a:solidFill>
                    <a:srgbClr val="FFFFFF"/>
                  </a:solidFill>
                  <a:latin typeface="Aileron"/>
                </a:rPr>
                <a:t>OpenAI is founded to pursue development of general AI</a:t>
              </a:r>
            </a:p>
          </p:txBody>
        </p:sp>
      </p:grpSp>
      <p:grpSp>
        <p:nvGrpSpPr>
          <p:cNvPr id="44" name="Group 44"/>
          <p:cNvGrpSpPr/>
          <p:nvPr/>
        </p:nvGrpSpPr>
        <p:grpSpPr>
          <a:xfrm>
            <a:off x="12495966" y="3922184"/>
            <a:ext cx="3146962" cy="1788160"/>
            <a:chOff x="0" y="0"/>
            <a:chExt cx="4195949" cy="2384213"/>
          </a:xfrm>
        </p:grpSpPr>
        <p:sp>
          <p:nvSpPr>
            <p:cNvPr id="45" name="TextBox 45"/>
            <p:cNvSpPr txBox="1"/>
            <p:nvPr/>
          </p:nvSpPr>
          <p:spPr>
            <a:xfrm>
              <a:off x="0" y="-28575"/>
              <a:ext cx="4195949" cy="672888"/>
            </a:xfrm>
            <a:prstGeom prst="rect">
              <a:avLst/>
            </a:prstGeom>
          </p:spPr>
          <p:txBody>
            <a:bodyPr lIns="0" tIns="0" rIns="0" bIns="0" rtlCol="0" anchor="t">
              <a:spAutoFit/>
            </a:bodyPr>
            <a:lstStyle/>
            <a:p>
              <a:pPr algn="ctr">
                <a:lnSpc>
                  <a:spcPts val="4160"/>
                </a:lnSpc>
              </a:pPr>
              <a:r>
                <a:rPr lang="en-US" sz="3200" spc="160">
                  <a:solidFill>
                    <a:srgbClr val="3EDAD8"/>
                  </a:solidFill>
                  <a:latin typeface="Aileron"/>
                </a:rPr>
                <a:t>2017</a:t>
              </a:r>
            </a:p>
          </p:txBody>
        </p:sp>
        <p:sp>
          <p:nvSpPr>
            <p:cNvPr id="46" name="TextBox 46"/>
            <p:cNvSpPr txBox="1"/>
            <p:nvPr/>
          </p:nvSpPr>
          <p:spPr>
            <a:xfrm>
              <a:off x="0" y="800523"/>
              <a:ext cx="4195949" cy="1583690"/>
            </a:xfrm>
            <a:prstGeom prst="rect">
              <a:avLst/>
            </a:prstGeom>
          </p:spPr>
          <p:txBody>
            <a:bodyPr lIns="0" tIns="0" rIns="0" bIns="0" rtlCol="0" anchor="t">
              <a:spAutoFit/>
            </a:bodyPr>
            <a:lstStyle/>
            <a:p>
              <a:pPr algn="ctr">
                <a:lnSpc>
                  <a:spcPts val="3299"/>
                </a:lnSpc>
              </a:pPr>
              <a:r>
                <a:rPr lang="en-US" sz="2199" spc="65">
                  <a:solidFill>
                    <a:srgbClr val="FFFFFF"/>
                  </a:solidFill>
                  <a:latin typeface="Aileron"/>
                </a:rPr>
                <a:t>Transformer Models introduced - language processing models</a:t>
              </a:r>
            </a:p>
          </p:txBody>
        </p:sp>
      </p:grpSp>
      <p:grpSp>
        <p:nvGrpSpPr>
          <p:cNvPr id="47" name="Group 47"/>
          <p:cNvGrpSpPr/>
          <p:nvPr/>
        </p:nvGrpSpPr>
        <p:grpSpPr>
          <a:xfrm>
            <a:off x="3230822" y="7398994"/>
            <a:ext cx="3146962" cy="1788160"/>
            <a:chOff x="0" y="0"/>
            <a:chExt cx="4195949" cy="2384213"/>
          </a:xfrm>
        </p:grpSpPr>
        <p:sp>
          <p:nvSpPr>
            <p:cNvPr id="48" name="TextBox 48"/>
            <p:cNvSpPr txBox="1"/>
            <p:nvPr/>
          </p:nvSpPr>
          <p:spPr>
            <a:xfrm>
              <a:off x="0" y="-28575"/>
              <a:ext cx="4195949" cy="672888"/>
            </a:xfrm>
            <a:prstGeom prst="rect">
              <a:avLst/>
            </a:prstGeom>
          </p:spPr>
          <p:txBody>
            <a:bodyPr lIns="0" tIns="0" rIns="0" bIns="0" rtlCol="0" anchor="t">
              <a:spAutoFit/>
            </a:bodyPr>
            <a:lstStyle/>
            <a:p>
              <a:pPr algn="ctr">
                <a:lnSpc>
                  <a:spcPts val="4160"/>
                </a:lnSpc>
              </a:pPr>
              <a:r>
                <a:rPr lang="en-US" sz="3200" spc="160">
                  <a:solidFill>
                    <a:srgbClr val="3EDAD8"/>
                  </a:solidFill>
                  <a:latin typeface="Aileron"/>
                </a:rPr>
                <a:t>2018</a:t>
              </a:r>
            </a:p>
          </p:txBody>
        </p:sp>
        <p:sp>
          <p:nvSpPr>
            <p:cNvPr id="49" name="TextBox 49"/>
            <p:cNvSpPr txBox="1"/>
            <p:nvPr/>
          </p:nvSpPr>
          <p:spPr>
            <a:xfrm>
              <a:off x="0" y="800523"/>
              <a:ext cx="4195949" cy="1583690"/>
            </a:xfrm>
            <a:prstGeom prst="rect">
              <a:avLst/>
            </a:prstGeom>
          </p:spPr>
          <p:txBody>
            <a:bodyPr lIns="0" tIns="0" rIns="0" bIns="0" rtlCol="0" anchor="t">
              <a:spAutoFit/>
            </a:bodyPr>
            <a:lstStyle/>
            <a:p>
              <a:pPr algn="ctr">
                <a:lnSpc>
                  <a:spcPts val="3299"/>
                </a:lnSpc>
              </a:pPr>
              <a:r>
                <a:rPr lang="en-US" sz="2199" spc="65">
                  <a:solidFill>
                    <a:srgbClr val="FFFFFF"/>
                  </a:solidFill>
                  <a:latin typeface="Aileron"/>
                </a:rPr>
                <a:t>Open AI introduces Generative Pre-trained Transformer (GPT)</a:t>
              </a:r>
            </a:p>
          </p:txBody>
        </p:sp>
      </p:grpSp>
      <p:grpSp>
        <p:nvGrpSpPr>
          <p:cNvPr id="50" name="Group 50"/>
          <p:cNvGrpSpPr/>
          <p:nvPr/>
        </p:nvGrpSpPr>
        <p:grpSpPr>
          <a:xfrm>
            <a:off x="7356754" y="7398994"/>
            <a:ext cx="3650693" cy="1788160"/>
            <a:chOff x="0" y="0"/>
            <a:chExt cx="4867590" cy="2384213"/>
          </a:xfrm>
        </p:grpSpPr>
        <p:sp>
          <p:nvSpPr>
            <p:cNvPr id="51" name="TextBox 51"/>
            <p:cNvSpPr txBox="1"/>
            <p:nvPr/>
          </p:nvSpPr>
          <p:spPr>
            <a:xfrm>
              <a:off x="0" y="-28575"/>
              <a:ext cx="4867590" cy="672888"/>
            </a:xfrm>
            <a:prstGeom prst="rect">
              <a:avLst/>
            </a:prstGeom>
          </p:spPr>
          <p:txBody>
            <a:bodyPr lIns="0" tIns="0" rIns="0" bIns="0" rtlCol="0" anchor="t">
              <a:spAutoFit/>
            </a:bodyPr>
            <a:lstStyle/>
            <a:p>
              <a:pPr algn="ctr">
                <a:lnSpc>
                  <a:spcPts val="4160"/>
                </a:lnSpc>
              </a:pPr>
              <a:r>
                <a:rPr lang="en-US" sz="3200" spc="160">
                  <a:solidFill>
                    <a:srgbClr val="3EDAD8"/>
                  </a:solidFill>
                  <a:latin typeface="Aileron"/>
                </a:rPr>
                <a:t>2022</a:t>
              </a:r>
            </a:p>
          </p:txBody>
        </p:sp>
        <p:sp>
          <p:nvSpPr>
            <p:cNvPr id="52" name="TextBox 52"/>
            <p:cNvSpPr txBox="1"/>
            <p:nvPr/>
          </p:nvSpPr>
          <p:spPr>
            <a:xfrm>
              <a:off x="0" y="800523"/>
              <a:ext cx="4867590" cy="1583690"/>
            </a:xfrm>
            <a:prstGeom prst="rect">
              <a:avLst/>
            </a:prstGeom>
          </p:spPr>
          <p:txBody>
            <a:bodyPr lIns="0" tIns="0" rIns="0" bIns="0" rtlCol="0" anchor="t">
              <a:spAutoFit/>
            </a:bodyPr>
            <a:lstStyle/>
            <a:p>
              <a:pPr algn="ctr">
                <a:lnSpc>
                  <a:spcPts val="3299"/>
                </a:lnSpc>
              </a:pPr>
              <a:r>
                <a:rPr lang="en-US" sz="2199" spc="65">
                  <a:solidFill>
                    <a:srgbClr val="FFFFFF"/>
                  </a:solidFill>
                  <a:latin typeface="Aileron"/>
                </a:rPr>
                <a:t>OpenAI releases the Chat GPT Chatbot - LLMs Explode across the internet</a:t>
              </a:r>
            </a:p>
          </p:txBody>
        </p:sp>
      </p:grpSp>
      <p:grpSp>
        <p:nvGrpSpPr>
          <p:cNvPr id="53" name="Group 53"/>
          <p:cNvGrpSpPr/>
          <p:nvPr/>
        </p:nvGrpSpPr>
        <p:grpSpPr>
          <a:xfrm>
            <a:off x="11910216" y="7398994"/>
            <a:ext cx="4282284" cy="1788160"/>
            <a:chOff x="0" y="0"/>
            <a:chExt cx="5709712" cy="2384213"/>
          </a:xfrm>
        </p:grpSpPr>
        <p:sp>
          <p:nvSpPr>
            <p:cNvPr id="54" name="TextBox 54"/>
            <p:cNvSpPr txBox="1"/>
            <p:nvPr/>
          </p:nvSpPr>
          <p:spPr>
            <a:xfrm>
              <a:off x="0" y="-28575"/>
              <a:ext cx="5709712" cy="672888"/>
            </a:xfrm>
            <a:prstGeom prst="rect">
              <a:avLst/>
            </a:prstGeom>
          </p:spPr>
          <p:txBody>
            <a:bodyPr lIns="0" tIns="0" rIns="0" bIns="0" rtlCol="0" anchor="t">
              <a:spAutoFit/>
            </a:bodyPr>
            <a:lstStyle/>
            <a:p>
              <a:pPr algn="ctr">
                <a:lnSpc>
                  <a:spcPts val="4160"/>
                </a:lnSpc>
              </a:pPr>
              <a:r>
                <a:rPr lang="en-US" sz="3200" spc="160">
                  <a:solidFill>
                    <a:srgbClr val="3EDAD8"/>
                  </a:solidFill>
                  <a:latin typeface="Aileron"/>
                </a:rPr>
                <a:t>2022-2023</a:t>
              </a:r>
            </a:p>
          </p:txBody>
        </p:sp>
        <p:sp>
          <p:nvSpPr>
            <p:cNvPr id="55" name="TextBox 55"/>
            <p:cNvSpPr txBox="1"/>
            <p:nvPr/>
          </p:nvSpPr>
          <p:spPr>
            <a:xfrm>
              <a:off x="0" y="800523"/>
              <a:ext cx="5709712" cy="1583690"/>
            </a:xfrm>
            <a:prstGeom prst="rect">
              <a:avLst/>
            </a:prstGeom>
          </p:spPr>
          <p:txBody>
            <a:bodyPr lIns="0" tIns="0" rIns="0" bIns="0" rtlCol="0" anchor="t">
              <a:spAutoFit/>
            </a:bodyPr>
            <a:lstStyle/>
            <a:p>
              <a:pPr algn="ctr">
                <a:lnSpc>
                  <a:spcPts val="3299"/>
                </a:lnSpc>
              </a:pPr>
              <a:r>
                <a:rPr lang="en-US" sz="2199" spc="65">
                  <a:solidFill>
                    <a:srgbClr val="FFFFFF"/>
                  </a:solidFill>
                  <a:latin typeface="Aileron"/>
                </a:rPr>
                <a:t>Google, Meta, and Bing introduce their own chatbots and OpenAI releases APIs</a:t>
              </a:r>
            </a:p>
          </p:txBody>
        </p:sp>
      </p:grpSp>
      <p:grpSp>
        <p:nvGrpSpPr>
          <p:cNvPr id="56" name="Group 56"/>
          <p:cNvGrpSpPr/>
          <p:nvPr/>
        </p:nvGrpSpPr>
        <p:grpSpPr>
          <a:xfrm>
            <a:off x="1028700" y="944033"/>
            <a:ext cx="12246346" cy="1030605"/>
            <a:chOff x="0" y="0"/>
            <a:chExt cx="16328461" cy="1374140"/>
          </a:xfrm>
        </p:grpSpPr>
        <p:sp>
          <p:nvSpPr>
            <p:cNvPr id="57" name="TextBox 57"/>
            <p:cNvSpPr txBox="1"/>
            <p:nvPr/>
          </p:nvSpPr>
          <p:spPr>
            <a:xfrm>
              <a:off x="0" y="-38100"/>
              <a:ext cx="16328461" cy="764540"/>
            </a:xfrm>
            <a:prstGeom prst="rect">
              <a:avLst/>
            </a:prstGeom>
          </p:spPr>
          <p:txBody>
            <a:bodyPr lIns="0" tIns="0" rIns="0" bIns="0" rtlCol="0" anchor="t">
              <a:spAutoFit/>
            </a:bodyPr>
            <a:lstStyle/>
            <a:p>
              <a:pPr>
                <a:lnSpc>
                  <a:spcPts val="4680"/>
                </a:lnSpc>
              </a:pPr>
              <a:r>
                <a:rPr lang="en-US" sz="3600" spc="107">
                  <a:solidFill>
                    <a:srgbClr val="3EDAD8"/>
                  </a:solidFill>
                  <a:latin typeface="Aileron Heavy"/>
                </a:rPr>
                <a:t>A Selective AI Timeline</a:t>
              </a:r>
            </a:p>
          </p:txBody>
        </p:sp>
        <p:sp>
          <p:nvSpPr>
            <p:cNvPr id="58" name="TextBox 58"/>
            <p:cNvSpPr txBox="1"/>
            <p:nvPr/>
          </p:nvSpPr>
          <p:spPr>
            <a:xfrm>
              <a:off x="0" y="882650"/>
              <a:ext cx="16328461" cy="491490"/>
            </a:xfrm>
            <a:prstGeom prst="rect">
              <a:avLst/>
            </a:prstGeom>
          </p:spPr>
          <p:txBody>
            <a:bodyPr lIns="0" tIns="0" rIns="0" bIns="0" rtlCol="0" anchor="t">
              <a:spAutoFit/>
            </a:bodyPr>
            <a:lstStyle/>
            <a:p>
              <a:pPr>
                <a:lnSpc>
                  <a:spcPts val="3299"/>
                </a:lnSpc>
              </a:pPr>
              <a:r>
                <a:rPr lang="en-US" sz="2199" spc="65">
                  <a:solidFill>
                    <a:srgbClr val="FFFFFF"/>
                  </a:solidFill>
                  <a:latin typeface="Aileron"/>
                </a:rPr>
                <a:t>The pursuit of AI has a long, intense history that has led us here.</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2558" r="6774"/>
          <a:stretch>
            <a:fillRect/>
          </a:stretch>
        </p:blipFill>
        <p:spPr>
          <a:xfrm>
            <a:off x="0" y="0"/>
            <a:ext cx="18288000" cy="10287000"/>
          </a:xfrm>
          <a:prstGeom prst="rect">
            <a:avLst/>
          </a:prstGeom>
        </p:spPr>
      </p:pic>
      <p:sp>
        <p:nvSpPr>
          <p:cNvPr id="3" name="TextBox 3"/>
          <p:cNvSpPr txBox="1"/>
          <p:nvPr/>
        </p:nvSpPr>
        <p:spPr>
          <a:xfrm>
            <a:off x="1028700" y="1076325"/>
            <a:ext cx="15077544" cy="1014768"/>
          </a:xfrm>
          <a:prstGeom prst="rect">
            <a:avLst/>
          </a:prstGeom>
        </p:spPr>
        <p:txBody>
          <a:bodyPr lIns="0" tIns="0" rIns="0" bIns="0" rtlCol="0" anchor="t">
            <a:spAutoFit/>
          </a:bodyPr>
          <a:lstStyle/>
          <a:p>
            <a:pPr>
              <a:lnSpc>
                <a:spcPts val="7914"/>
              </a:lnSpc>
            </a:pPr>
            <a:r>
              <a:rPr lang="en-US" sz="7004">
                <a:solidFill>
                  <a:srgbClr val="FFFFFF"/>
                </a:solidFill>
                <a:latin typeface="Open Sauce Heavy"/>
              </a:rPr>
              <a:t>Responses to AI in Education</a:t>
            </a:r>
          </a:p>
        </p:txBody>
      </p:sp>
      <p:sp>
        <p:nvSpPr>
          <p:cNvPr id="4" name="TextBox 4"/>
          <p:cNvSpPr txBox="1"/>
          <p:nvPr/>
        </p:nvSpPr>
        <p:spPr>
          <a:xfrm>
            <a:off x="469625" y="2554255"/>
            <a:ext cx="16789675" cy="7211060"/>
          </a:xfrm>
          <a:prstGeom prst="rect">
            <a:avLst/>
          </a:prstGeom>
        </p:spPr>
        <p:txBody>
          <a:bodyPr lIns="0" tIns="0" rIns="0" bIns="0" rtlCol="0" anchor="t">
            <a:spAutoFit/>
          </a:bodyPr>
          <a:lstStyle/>
          <a:p>
            <a:pPr marL="885187" lvl="1" indent="-442594">
              <a:lnSpc>
                <a:spcPts val="5739"/>
              </a:lnSpc>
              <a:buFont typeface="Arial"/>
              <a:buChar char="•"/>
            </a:pPr>
            <a:r>
              <a:rPr lang="en-US" sz="4099">
                <a:solidFill>
                  <a:srgbClr val="FFFFFF"/>
                </a:solidFill>
                <a:latin typeface="Canva Sans Bold"/>
              </a:rPr>
              <a:t>Students use AI Chatbots to write papers and answer questions</a:t>
            </a:r>
          </a:p>
          <a:p>
            <a:pPr marL="885187" lvl="1" indent="-442594">
              <a:lnSpc>
                <a:spcPts val="5739"/>
              </a:lnSpc>
              <a:buFont typeface="Arial"/>
              <a:buChar char="•"/>
            </a:pPr>
            <a:r>
              <a:rPr lang="en-US" sz="4099">
                <a:solidFill>
                  <a:srgbClr val="FFFFFF"/>
                </a:solidFill>
                <a:latin typeface="Canva Sans Bold"/>
              </a:rPr>
              <a:t>Professors and Teachers attempt to develop policies surrounding AI</a:t>
            </a:r>
          </a:p>
          <a:p>
            <a:pPr marL="885187" lvl="1" indent="-442594">
              <a:lnSpc>
                <a:spcPts val="5739"/>
              </a:lnSpc>
              <a:buFont typeface="Arial"/>
              <a:buChar char="•"/>
            </a:pPr>
            <a:r>
              <a:rPr lang="en-US" sz="4099">
                <a:solidFill>
                  <a:srgbClr val="FFFFFF"/>
                </a:solidFill>
                <a:latin typeface="Canva Sans Bold"/>
              </a:rPr>
              <a:t>AI Generated Text Detectors</a:t>
            </a:r>
          </a:p>
          <a:p>
            <a:pPr marL="885187" lvl="1" indent="-442594">
              <a:lnSpc>
                <a:spcPts val="5739"/>
              </a:lnSpc>
              <a:buFont typeface="Arial"/>
              <a:buChar char="•"/>
            </a:pPr>
            <a:r>
              <a:rPr lang="en-US" sz="4099">
                <a:solidFill>
                  <a:srgbClr val="FFFFFF"/>
                </a:solidFill>
                <a:latin typeface="Canva Sans Bold"/>
              </a:rPr>
              <a:t>AI Tools using the OpenAI API created for computer and mobile devices.</a:t>
            </a:r>
          </a:p>
          <a:p>
            <a:pPr marL="885187" lvl="1" indent="-442594">
              <a:lnSpc>
                <a:spcPts val="5739"/>
              </a:lnSpc>
              <a:buFont typeface="Arial"/>
              <a:buChar char="•"/>
            </a:pPr>
            <a:r>
              <a:rPr lang="en-US" sz="4099">
                <a:solidFill>
                  <a:srgbClr val="FFFFFF"/>
                </a:solidFill>
                <a:latin typeface="Canva Sans Bold"/>
              </a:rPr>
              <a:t>Professors and Teachers begin using AI in the classroom to mixed reviews.</a:t>
            </a:r>
          </a:p>
          <a:p>
            <a:pPr marL="885187" lvl="1" indent="-442594">
              <a:lnSpc>
                <a:spcPts val="5739"/>
              </a:lnSpc>
              <a:buFont typeface="Arial"/>
              <a:buChar char="•"/>
            </a:pPr>
            <a:r>
              <a:rPr lang="en-US" sz="4099">
                <a:solidFill>
                  <a:srgbClr val="FFFFFF"/>
                </a:solidFill>
                <a:latin typeface="Canva Sans Bold"/>
              </a:rPr>
              <a:t>Professors and Teachers begin to adapt lessons for AI</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2252151" y="1028700"/>
            <a:ext cx="15600762" cy="10257501"/>
          </a:xfrm>
          <a:custGeom>
            <a:avLst/>
            <a:gdLst/>
            <a:ahLst/>
            <a:cxnLst/>
            <a:rect l="l" t="t" r="r" b="b"/>
            <a:pathLst>
              <a:path w="15600762" h="10257501">
                <a:moveTo>
                  <a:pt x="0" y="0"/>
                </a:moveTo>
                <a:lnTo>
                  <a:pt x="15600762" y="0"/>
                </a:lnTo>
                <a:lnTo>
                  <a:pt x="15600762" y="10257501"/>
                </a:lnTo>
                <a:lnTo>
                  <a:pt x="0" y="10257501"/>
                </a:lnTo>
                <a:lnTo>
                  <a:pt x="0" y="0"/>
                </a:lnTo>
                <a:close/>
              </a:path>
            </a:pathLst>
          </a:custGeom>
          <a:blipFill>
            <a:blip r:embed="rId2">
              <a:alphaModFix amt="40000"/>
            </a:blip>
            <a:stretch>
              <a:fillRect/>
            </a:stretch>
          </a:blipFill>
        </p:spPr>
      </p:sp>
      <p:sp>
        <p:nvSpPr>
          <p:cNvPr id="3" name="TextBox 3"/>
          <p:cNvSpPr txBox="1"/>
          <p:nvPr/>
        </p:nvSpPr>
        <p:spPr>
          <a:xfrm>
            <a:off x="6478722" y="539488"/>
            <a:ext cx="5330557" cy="1035596"/>
          </a:xfrm>
          <a:prstGeom prst="rect">
            <a:avLst/>
          </a:prstGeom>
        </p:spPr>
        <p:txBody>
          <a:bodyPr lIns="0" tIns="0" rIns="0" bIns="0" rtlCol="0" anchor="t">
            <a:spAutoFit/>
          </a:bodyPr>
          <a:lstStyle/>
          <a:p>
            <a:pPr algn="ctr">
              <a:lnSpc>
                <a:spcPts val="8140"/>
              </a:lnSpc>
            </a:pPr>
            <a:r>
              <a:rPr lang="en-US" sz="7204">
                <a:solidFill>
                  <a:srgbClr val="FFFFFF"/>
                </a:solidFill>
                <a:latin typeface="Open Sauce Heavy"/>
              </a:rPr>
              <a:t>Takeaways</a:t>
            </a:r>
          </a:p>
        </p:txBody>
      </p:sp>
      <p:sp>
        <p:nvSpPr>
          <p:cNvPr id="4" name="TextBox 4"/>
          <p:cNvSpPr txBox="1"/>
          <p:nvPr/>
        </p:nvSpPr>
        <p:spPr>
          <a:xfrm>
            <a:off x="1315990" y="1879584"/>
            <a:ext cx="15943310" cy="7727950"/>
          </a:xfrm>
          <a:prstGeom prst="rect">
            <a:avLst/>
          </a:prstGeom>
        </p:spPr>
        <p:txBody>
          <a:bodyPr lIns="0" tIns="0" rIns="0" bIns="0" rtlCol="0" anchor="t">
            <a:spAutoFit/>
          </a:bodyPr>
          <a:lstStyle/>
          <a:p>
            <a:pPr marL="863596" lvl="1" indent="-431798">
              <a:lnSpc>
                <a:spcPts val="5599"/>
              </a:lnSpc>
              <a:buFont typeface="Arial"/>
              <a:buChar char="•"/>
            </a:pPr>
            <a:r>
              <a:rPr lang="en-US" sz="3999">
                <a:solidFill>
                  <a:srgbClr val="FFFFFF"/>
                </a:solidFill>
                <a:latin typeface="Open Sans Bold"/>
              </a:rPr>
              <a:t>AI in general and Chatbots are not going away.  They will change the future of education, work, information access...everything.</a:t>
            </a:r>
          </a:p>
          <a:p>
            <a:pPr marL="863596" lvl="1" indent="-431798">
              <a:lnSpc>
                <a:spcPts val="5599"/>
              </a:lnSpc>
              <a:buFont typeface="Arial"/>
              <a:buChar char="•"/>
            </a:pPr>
            <a:r>
              <a:rPr lang="en-US" sz="3999">
                <a:solidFill>
                  <a:srgbClr val="FFFFFF"/>
                </a:solidFill>
                <a:latin typeface="Open Sans Bold"/>
              </a:rPr>
              <a:t>Teachers need to plan for and include AI in your thinking as you design lessons.</a:t>
            </a:r>
          </a:p>
          <a:p>
            <a:pPr marL="863596" lvl="1" indent="-431798">
              <a:lnSpc>
                <a:spcPts val="5599"/>
              </a:lnSpc>
              <a:buFont typeface="Arial"/>
              <a:buChar char="•"/>
            </a:pPr>
            <a:r>
              <a:rPr lang="en-US" sz="3999">
                <a:solidFill>
                  <a:srgbClr val="FFFFFF"/>
                </a:solidFill>
                <a:latin typeface="Open Sans Bold"/>
              </a:rPr>
              <a:t>AI Chatbots are fallible.  The information they were trained on was not all correct so they are not always correct.  Students still need to develop deep knowledge in a discipline to know the difference.</a:t>
            </a:r>
          </a:p>
          <a:p>
            <a:pPr marL="863596" lvl="1" indent="-431798">
              <a:lnSpc>
                <a:spcPts val="5599"/>
              </a:lnSpc>
              <a:buFont typeface="Arial"/>
              <a:buChar char="•"/>
            </a:pPr>
            <a:r>
              <a:rPr lang="en-US" sz="3999">
                <a:solidFill>
                  <a:srgbClr val="FFFFFF"/>
                </a:solidFill>
                <a:latin typeface="Open Sans Bold"/>
              </a:rPr>
              <a:t>We can use it, make it work for us, or drive ourselves crazy trying to "defend against it".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2252151" y="1028700"/>
            <a:ext cx="15600762" cy="10257501"/>
          </a:xfrm>
          <a:custGeom>
            <a:avLst/>
            <a:gdLst/>
            <a:ahLst/>
            <a:cxnLst/>
            <a:rect l="l" t="t" r="r" b="b"/>
            <a:pathLst>
              <a:path w="15600762" h="10257501">
                <a:moveTo>
                  <a:pt x="0" y="0"/>
                </a:moveTo>
                <a:lnTo>
                  <a:pt x="15600762" y="0"/>
                </a:lnTo>
                <a:lnTo>
                  <a:pt x="15600762" y="10257501"/>
                </a:lnTo>
                <a:lnTo>
                  <a:pt x="0" y="10257501"/>
                </a:lnTo>
                <a:lnTo>
                  <a:pt x="0" y="0"/>
                </a:lnTo>
                <a:close/>
              </a:path>
            </a:pathLst>
          </a:custGeom>
          <a:blipFill>
            <a:blip r:embed="rId2">
              <a:alphaModFix amt="40000"/>
            </a:blip>
            <a:stretch>
              <a:fillRect/>
            </a:stretch>
          </a:blipFill>
        </p:spPr>
      </p:sp>
      <p:sp>
        <p:nvSpPr>
          <p:cNvPr id="3" name="TextBox 3"/>
          <p:cNvSpPr txBox="1"/>
          <p:nvPr/>
        </p:nvSpPr>
        <p:spPr>
          <a:xfrm>
            <a:off x="4191861" y="509327"/>
            <a:ext cx="9904278" cy="1038746"/>
          </a:xfrm>
          <a:prstGeom prst="rect">
            <a:avLst/>
          </a:prstGeom>
        </p:spPr>
        <p:txBody>
          <a:bodyPr wrap="square" lIns="0" tIns="0" rIns="0" bIns="0" rtlCol="0" anchor="t">
            <a:spAutoFit/>
          </a:bodyPr>
          <a:lstStyle/>
          <a:p>
            <a:pPr algn="ctr">
              <a:lnSpc>
                <a:spcPts val="8140"/>
              </a:lnSpc>
            </a:pPr>
            <a:r>
              <a:rPr lang="en-US" sz="7204" dirty="0">
                <a:solidFill>
                  <a:srgbClr val="FFFFFF"/>
                </a:solidFill>
                <a:latin typeface="Open Sauce Heavy"/>
              </a:rPr>
              <a:t>Planning Instruction</a:t>
            </a:r>
          </a:p>
        </p:txBody>
      </p:sp>
      <p:sp>
        <p:nvSpPr>
          <p:cNvPr id="4" name="TextBox 4"/>
          <p:cNvSpPr txBox="1"/>
          <p:nvPr/>
        </p:nvSpPr>
        <p:spPr>
          <a:xfrm>
            <a:off x="1315990" y="1879584"/>
            <a:ext cx="15943310" cy="7839197"/>
          </a:xfrm>
          <a:prstGeom prst="rect">
            <a:avLst/>
          </a:prstGeom>
        </p:spPr>
        <p:txBody>
          <a:bodyPr lIns="0" tIns="0" rIns="0" bIns="0" rtlCol="0" anchor="t">
            <a:spAutoFit/>
          </a:bodyPr>
          <a:lstStyle/>
          <a:p>
            <a:pPr marL="863596" lvl="1" indent="-431798">
              <a:lnSpc>
                <a:spcPts val="5599"/>
              </a:lnSpc>
              <a:buFont typeface="Arial"/>
              <a:buChar char="•"/>
            </a:pPr>
            <a:r>
              <a:rPr lang="en-US" sz="3600" dirty="0">
                <a:solidFill>
                  <a:srgbClr val="FFFFFF"/>
                </a:solidFill>
                <a:latin typeface="Open Sans Bold"/>
              </a:rPr>
              <a:t>Chatbots like </a:t>
            </a:r>
            <a:r>
              <a:rPr lang="en-US" sz="3600" dirty="0" err="1">
                <a:solidFill>
                  <a:srgbClr val="FFFFFF"/>
                </a:solidFill>
                <a:latin typeface="Open Sans Bold"/>
              </a:rPr>
              <a:t>ChatGPT</a:t>
            </a:r>
            <a:r>
              <a:rPr lang="en-US" sz="3600" dirty="0">
                <a:solidFill>
                  <a:srgbClr val="FFFFFF"/>
                </a:solidFill>
                <a:latin typeface="Open Sans Bold"/>
              </a:rPr>
              <a:t> are good for some things.</a:t>
            </a:r>
          </a:p>
          <a:p>
            <a:pPr marL="1320796" lvl="2" indent="-431798">
              <a:lnSpc>
                <a:spcPts val="5599"/>
              </a:lnSpc>
              <a:buFont typeface="Arial"/>
              <a:buChar char="•"/>
            </a:pPr>
            <a:r>
              <a:rPr lang="en-US" sz="3600" dirty="0">
                <a:solidFill>
                  <a:srgbClr val="FFFFFF"/>
                </a:solidFill>
                <a:latin typeface="Open Sans Bold"/>
              </a:rPr>
              <a:t>Analyze a student writing sample for creativity or for grammar usage…etc.  You can even analyze it against a rubric.</a:t>
            </a:r>
          </a:p>
          <a:p>
            <a:pPr marL="1320796" lvl="2" indent="-431798">
              <a:lnSpc>
                <a:spcPts val="5599"/>
              </a:lnSpc>
              <a:buFont typeface="Arial"/>
              <a:buChar char="•"/>
            </a:pPr>
            <a:r>
              <a:rPr lang="en-US" sz="3600" dirty="0">
                <a:solidFill>
                  <a:srgbClr val="FFFFFF"/>
                </a:solidFill>
                <a:latin typeface="Open Sans Bold"/>
              </a:rPr>
              <a:t>They are wonderful at generating lists of things (good for generating ideas to springboard instruction or student thinking.</a:t>
            </a:r>
          </a:p>
          <a:p>
            <a:pPr marL="1320796" lvl="2" indent="-431798">
              <a:lnSpc>
                <a:spcPts val="5599"/>
              </a:lnSpc>
              <a:buFont typeface="Arial"/>
              <a:buChar char="•"/>
            </a:pPr>
            <a:r>
              <a:rPr lang="en-US" sz="3600" dirty="0">
                <a:solidFill>
                  <a:srgbClr val="FFFFFF"/>
                </a:solidFill>
                <a:latin typeface="Open Sans Bold"/>
              </a:rPr>
              <a:t>They can rephrase a text for different reading levels (just be sure to fact check it…they are not infallible).</a:t>
            </a:r>
          </a:p>
          <a:p>
            <a:pPr marL="1320796" lvl="2" indent="-431798">
              <a:lnSpc>
                <a:spcPts val="5599"/>
              </a:lnSpc>
              <a:buFont typeface="Arial"/>
              <a:buChar char="•"/>
            </a:pPr>
            <a:r>
              <a:rPr lang="en-US" sz="3600" dirty="0">
                <a:solidFill>
                  <a:srgbClr val="FFFFFF"/>
                </a:solidFill>
                <a:latin typeface="Open Sans Bold"/>
              </a:rPr>
              <a:t>They can give a relatively comprehensive explanation of a subject.</a:t>
            </a:r>
          </a:p>
          <a:p>
            <a:pPr marL="1320796" lvl="2" indent="-431798">
              <a:lnSpc>
                <a:spcPts val="5599"/>
              </a:lnSpc>
              <a:buFont typeface="Arial"/>
              <a:buChar char="•"/>
            </a:pPr>
            <a:r>
              <a:rPr lang="en-US" sz="3600" dirty="0">
                <a:solidFill>
                  <a:srgbClr val="FFFFFF"/>
                </a:solidFill>
                <a:latin typeface="Open Sans Bold"/>
              </a:rPr>
              <a:t>They are good at step-by-step instructions (again, fact check them).</a:t>
            </a:r>
          </a:p>
        </p:txBody>
      </p:sp>
    </p:spTree>
    <p:extLst>
      <p:ext uri="{BB962C8B-B14F-4D97-AF65-F5344CB8AC3E}">
        <p14:creationId xmlns:p14="http://schemas.microsoft.com/office/powerpoint/2010/main" val="1460438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TextBox 3"/>
          <p:cNvSpPr txBox="1"/>
          <p:nvPr/>
        </p:nvSpPr>
        <p:spPr>
          <a:xfrm>
            <a:off x="1028700" y="1085850"/>
            <a:ext cx="16230600" cy="1035596"/>
          </a:xfrm>
          <a:prstGeom prst="rect">
            <a:avLst/>
          </a:prstGeom>
        </p:spPr>
        <p:txBody>
          <a:bodyPr lIns="0" tIns="0" rIns="0" bIns="0" rtlCol="0" anchor="t">
            <a:spAutoFit/>
          </a:bodyPr>
          <a:lstStyle/>
          <a:p>
            <a:pPr algn="ctr">
              <a:lnSpc>
                <a:spcPts val="8140"/>
              </a:lnSpc>
            </a:pPr>
            <a:r>
              <a:rPr lang="en-US" sz="7204" dirty="0">
                <a:solidFill>
                  <a:srgbClr val="FFFFFF"/>
                </a:solidFill>
                <a:latin typeface="Open Sauce Heavy"/>
              </a:rPr>
              <a:t>Planning Instruction</a:t>
            </a:r>
          </a:p>
        </p:txBody>
      </p:sp>
      <p:sp>
        <p:nvSpPr>
          <p:cNvPr id="4" name="TextBox 4"/>
          <p:cNvSpPr txBox="1"/>
          <p:nvPr/>
        </p:nvSpPr>
        <p:spPr>
          <a:xfrm>
            <a:off x="1028700" y="2407724"/>
            <a:ext cx="16230600" cy="7078861"/>
          </a:xfrm>
          <a:prstGeom prst="rect">
            <a:avLst/>
          </a:prstGeom>
        </p:spPr>
        <p:txBody>
          <a:bodyPr lIns="0" tIns="0" rIns="0" bIns="0" rtlCol="0" anchor="t">
            <a:spAutoFit/>
          </a:bodyPr>
          <a:lstStyle/>
          <a:p>
            <a:pPr marL="712470" lvl="1" indent="-356235">
              <a:lnSpc>
                <a:spcPts val="4620"/>
              </a:lnSpc>
              <a:buFont typeface="Arial"/>
              <a:buChar char="•"/>
            </a:pPr>
            <a:r>
              <a:rPr lang="en-US" sz="4000" dirty="0">
                <a:solidFill>
                  <a:srgbClr val="FFFFFF"/>
                </a:solidFill>
                <a:latin typeface="Open Sans Bold"/>
              </a:rPr>
              <a:t>Plan your instruction around higher level thinking skills.</a:t>
            </a:r>
          </a:p>
          <a:p>
            <a:pPr marL="1169670" lvl="2" indent="-356235">
              <a:lnSpc>
                <a:spcPts val="4620"/>
              </a:lnSpc>
              <a:buFont typeface="Arial"/>
              <a:buChar char="•"/>
            </a:pPr>
            <a:r>
              <a:rPr lang="en-US" sz="4000" dirty="0">
                <a:solidFill>
                  <a:srgbClr val="FFFFFF"/>
                </a:solidFill>
                <a:latin typeface="Open Sans Bold"/>
              </a:rPr>
              <a:t>Analysis</a:t>
            </a:r>
          </a:p>
          <a:p>
            <a:pPr marL="1169670" lvl="2" indent="-356235">
              <a:lnSpc>
                <a:spcPts val="4620"/>
              </a:lnSpc>
              <a:buFont typeface="Arial"/>
              <a:buChar char="•"/>
            </a:pPr>
            <a:r>
              <a:rPr lang="en-US" sz="4000" dirty="0">
                <a:solidFill>
                  <a:srgbClr val="FFFFFF"/>
                </a:solidFill>
                <a:latin typeface="Open Sans Bold"/>
              </a:rPr>
              <a:t>Evaluation</a:t>
            </a:r>
          </a:p>
          <a:p>
            <a:pPr marL="1169670" lvl="2" indent="-356235">
              <a:lnSpc>
                <a:spcPts val="4620"/>
              </a:lnSpc>
              <a:buFont typeface="Arial"/>
              <a:buChar char="•"/>
            </a:pPr>
            <a:r>
              <a:rPr lang="en-US" sz="4000" dirty="0">
                <a:solidFill>
                  <a:srgbClr val="FFFFFF"/>
                </a:solidFill>
                <a:latin typeface="Open Sans Bold"/>
              </a:rPr>
              <a:t>Creation</a:t>
            </a:r>
          </a:p>
          <a:p>
            <a:pPr marL="712470" lvl="1" indent="-356235">
              <a:lnSpc>
                <a:spcPts val="4620"/>
              </a:lnSpc>
              <a:buFont typeface="Arial"/>
              <a:buChar char="•"/>
            </a:pPr>
            <a:r>
              <a:rPr lang="en-US" sz="4000" dirty="0">
                <a:solidFill>
                  <a:srgbClr val="FFFFFF"/>
                </a:solidFill>
                <a:latin typeface="Open Sans Bold"/>
              </a:rPr>
              <a:t>Plan project-based assignments that require students to </a:t>
            </a:r>
            <a:r>
              <a:rPr lang="en-US" sz="4000" b="1" u="sng" dirty="0">
                <a:solidFill>
                  <a:srgbClr val="FFFFFF"/>
                </a:solidFill>
                <a:latin typeface="Open Sans Bold"/>
              </a:rPr>
              <a:t>USE</a:t>
            </a:r>
            <a:r>
              <a:rPr lang="en-US" sz="4000" dirty="0">
                <a:solidFill>
                  <a:srgbClr val="FFFFFF"/>
                </a:solidFill>
                <a:latin typeface="Open Sans Bold"/>
              </a:rPr>
              <a:t> the knowledge they are learning or to </a:t>
            </a:r>
            <a:r>
              <a:rPr lang="en-US" sz="4000" u="sng" dirty="0">
                <a:solidFill>
                  <a:srgbClr val="FFFFFF"/>
                </a:solidFill>
                <a:latin typeface="Open Sans Bold"/>
              </a:rPr>
              <a:t>DEMONSTRATE</a:t>
            </a:r>
            <a:r>
              <a:rPr lang="en-US" sz="4000" dirty="0">
                <a:solidFill>
                  <a:srgbClr val="FFFFFF"/>
                </a:solidFill>
                <a:latin typeface="Open Sans Bold"/>
              </a:rPr>
              <a:t> the skill you are teaching in class.</a:t>
            </a:r>
          </a:p>
          <a:p>
            <a:pPr marL="1169670" lvl="2" indent="-356235">
              <a:lnSpc>
                <a:spcPts val="4620"/>
              </a:lnSpc>
              <a:buFont typeface="Arial"/>
              <a:buChar char="•"/>
            </a:pPr>
            <a:r>
              <a:rPr lang="en-US" sz="4000" dirty="0">
                <a:solidFill>
                  <a:srgbClr val="FFFFFF"/>
                </a:solidFill>
                <a:latin typeface="Open Sans Bold"/>
              </a:rPr>
              <a:t>This work can be done in your class where you can use Socratic discussion and questioning techniques to continually asses and ensure student learning (not just copying).  If they wrote it, they should be able to tell you about it.</a:t>
            </a:r>
          </a:p>
        </p:txBody>
      </p:sp>
    </p:spTree>
    <p:extLst>
      <p:ext uri="{BB962C8B-B14F-4D97-AF65-F5344CB8AC3E}">
        <p14:creationId xmlns:p14="http://schemas.microsoft.com/office/powerpoint/2010/main" val="2116078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3447" y="0"/>
            <a:ext cx="18288000" cy="10287000"/>
          </a:xfrm>
          <a:prstGeom prst="rect">
            <a:avLst/>
          </a:prstGeom>
        </p:spPr>
      </p:pic>
      <p:sp>
        <p:nvSpPr>
          <p:cNvPr id="3" name="TextBox 3"/>
          <p:cNvSpPr txBox="1"/>
          <p:nvPr/>
        </p:nvSpPr>
        <p:spPr>
          <a:xfrm>
            <a:off x="1028700" y="1085850"/>
            <a:ext cx="16230600" cy="1035596"/>
          </a:xfrm>
          <a:prstGeom prst="rect">
            <a:avLst/>
          </a:prstGeom>
        </p:spPr>
        <p:txBody>
          <a:bodyPr lIns="0" tIns="0" rIns="0" bIns="0" rtlCol="0" anchor="t">
            <a:spAutoFit/>
          </a:bodyPr>
          <a:lstStyle/>
          <a:p>
            <a:pPr algn="ctr">
              <a:lnSpc>
                <a:spcPts val="8140"/>
              </a:lnSpc>
            </a:pPr>
            <a:r>
              <a:rPr lang="en-US" sz="7204" dirty="0">
                <a:solidFill>
                  <a:srgbClr val="FFFFFF"/>
                </a:solidFill>
                <a:latin typeface="Open Sauce Heavy"/>
              </a:rPr>
              <a:t>Planning Instruction</a:t>
            </a:r>
          </a:p>
        </p:txBody>
      </p:sp>
      <p:sp>
        <p:nvSpPr>
          <p:cNvPr id="4" name="TextBox 4"/>
          <p:cNvSpPr txBox="1"/>
          <p:nvPr/>
        </p:nvSpPr>
        <p:spPr>
          <a:xfrm>
            <a:off x="1028700" y="2407724"/>
            <a:ext cx="16230600" cy="7078861"/>
          </a:xfrm>
          <a:prstGeom prst="rect">
            <a:avLst/>
          </a:prstGeom>
        </p:spPr>
        <p:txBody>
          <a:bodyPr lIns="0" tIns="0" rIns="0" bIns="0" rtlCol="0" anchor="t">
            <a:spAutoFit/>
          </a:bodyPr>
          <a:lstStyle/>
          <a:p>
            <a:pPr marL="712470" lvl="1" indent="-356235">
              <a:lnSpc>
                <a:spcPts val="4620"/>
              </a:lnSpc>
              <a:buFont typeface="Arial"/>
              <a:buChar char="•"/>
            </a:pPr>
            <a:r>
              <a:rPr lang="en-US" sz="4400" dirty="0">
                <a:solidFill>
                  <a:srgbClr val="FFFFFF"/>
                </a:solidFill>
                <a:latin typeface="Open Sans Bold"/>
              </a:rPr>
              <a:t>Allow students to use the AI to springboard their work.  It is good for lists and ideas that students can develop further.</a:t>
            </a:r>
          </a:p>
          <a:p>
            <a:pPr marL="712470" lvl="1" indent="-356235">
              <a:lnSpc>
                <a:spcPts val="4620"/>
              </a:lnSpc>
              <a:buFont typeface="Arial"/>
              <a:buChar char="•"/>
            </a:pPr>
            <a:r>
              <a:rPr lang="en-US" sz="4400" dirty="0">
                <a:solidFill>
                  <a:srgbClr val="FFFFFF"/>
                </a:solidFill>
                <a:latin typeface="Open Sans Bold"/>
              </a:rPr>
              <a:t>Students may be more comfortable discussing a topic or practicing for topic presentation with a chatbot.</a:t>
            </a:r>
          </a:p>
          <a:p>
            <a:pPr marL="712470" lvl="1" indent="-356235">
              <a:lnSpc>
                <a:spcPts val="4620"/>
              </a:lnSpc>
              <a:buFont typeface="Arial"/>
              <a:buChar char="•"/>
            </a:pPr>
            <a:r>
              <a:rPr lang="en-US" sz="4400" dirty="0">
                <a:solidFill>
                  <a:srgbClr val="FFFFFF"/>
                </a:solidFill>
                <a:latin typeface="Open Sans Bold"/>
              </a:rPr>
              <a:t>There are many teacher AI resources that will help you with lesson planning, or at least help you fill in ideas for teaching.</a:t>
            </a:r>
          </a:p>
          <a:p>
            <a:pPr marL="712470" lvl="1" indent="-356235">
              <a:lnSpc>
                <a:spcPts val="4620"/>
              </a:lnSpc>
              <a:buFont typeface="Arial"/>
              <a:buChar char="•"/>
            </a:pPr>
            <a:r>
              <a:rPr lang="en-US" sz="4400" dirty="0">
                <a:solidFill>
                  <a:srgbClr val="FFFFFF"/>
                </a:solidFill>
                <a:latin typeface="Open Sans Bold"/>
              </a:rPr>
              <a:t>Use AI image generators for graphics for presentations</a:t>
            </a:r>
          </a:p>
          <a:p>
            <a:pPr marL="712470" lvl="1" indent="-356235">
              <a:lnSpc>
                <a:spcPts val="4620"/>
              </a:lnSpc>
              <a:buFont typeface="Arial"/>
              <a:buChar char="•"/>
            </a:pPr>
            <a:r>
              <a:rPr lang="en-US" sz="4400" dirty="0">
                <a:solidFill>
                  <a:srgbClr val="FFFFFF"/>
                </a:solidFill>
                <a:latin typeface="Open Sans Bold"/>
              </a:rPr>
              <a:t>You can use AI text detectors but there has not been one created yet that has not been fooled by an AI working from a really good prompt.</a:t>
            </a:r>
          </a:p>
        </p:txBody>
      </p:sp>
    </p:spTree>
    <p:extLst>
      <p:ext uri="{BB962C8B-B14F-4D97-AF65-F5344CB8AC3E}">
        <p14:creationId xmlns:p14="http://schemas.microsoft.com/office/powerpoint/2010/main" val="2285228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TextBox 3"/>
          <p:cNvSpPr txBox="1"/>
          <p:nvPr/>
        </p:nvSpPr>
        <p:spPr>
          <a:xfrm>
            <a:off x="1028700" y="1085850"/>
            <a:ext cx="16230600" cy="1035596"/>
          </a:xfrm>
          <a:prstGeom prst="rect">
            <a:avLst/>
          </a:prstGeom>
        </p:spPr>
        <p:txBody>
          <a:bodyPr lIns="0" tIns="0" rIns="0" bIns="0" rtlCol="0" anchor="t">
            <a:spAutoFit/>
          </a:bodyPr>
          <a:lstStyle/>
          <a:p>
            <a:pPr algn="ctr">
              <a:lnSpc>
                <a:spcPts val="8140"/>
              </a:lnSpc>
            </a:pPr>
            <a:r>
              <a:rPr lang="en-US" sz="7204" dirty="0">
                <a:solidFill>
                  <a:srgbClr val="FFFFFF"/>
                </a:solidFill>
                <a:latin typeface="Open Sauce Heavy"/>
              </a:rPr>
              <a:t>Referencing AI Chatbots</a:t>
            </a:r>
          </a:p>
        </p:txBody>
      </p:sp>
      <p:sp>
        <p:nvSpPr>
          <p:cNvPr id="4" name="TextBox 4"/>
          <p:cNvSpPr txBox="1"/>
          <p:nvPr/>
        </p:nvSpPr>
        <p:spPr>
          <a:xfrm>
            <a:off x="1028700" y="2407724"/>
            <a:ext cx="16230600" cy="6450740"/>
          </a:xfrm>
          <a:prstGeom prst="rect">
            <a:avLst/>
          </a:prstGeom>
        </p:spPr>
        <p:txBody>
          <a:bodyPr lIns="0" tIns="0" rIns="0" bIns="0" rtlCol="0" anchor="t">
            <a:spAutoFit/>
          </a:bodyPr>
          <a:lstStyle/>
          <a:p>
            <a:pPr marL="712470" lvl="1" indent="-356235">
              <a:lnSpc>
                <a:spcPts val="4620"/>
              </a:lnSpc>
              <a:buFont typeface="Arial"/>
              <a:buChar char="•"/>
            </a:pPr>
            <a:r>
              <a:rPr lang="en-US" sz="4000" dirty="0">
                <a:solidFill>
                  <a:srgbClr val="FFFFFF"/>
                </a:solidFill>
                <a:latin typeface="Open Sans Bold"/>
              </a:rPr>
              <a:t>Teach students how to cite their use of AI chatbots.</a:t>
            </a:r>
          </a:p>
          <a:p>
            <a:pPr marL="712470" lvl="1" indent="-356235">
              <a:lnSpc>
                <a:spcPts val="4620"/>
              </a:lnSpc>
              <a:buFont typeface="Arial"/>
              <a:buChar char="•"/>
            </a:pPr>
            <a:r>
              <a:rPr lang="en-US" sz="4000" dirty="0">
                <a:solidFill>
                  <a:srgbClr val="FFFFFF"/>
                </a:solidFill>
                <a:latin typeface="Open Sans Bold"/>
              </a:rPr>
              <a:t>The University of Waterloo has put out a useable guide for how to cite AI resources like chatbots: </a:t>
            </a:r>
          </a:p>
          <a:p>
            <a:pPr marL="1169670" lvl="2" indent="-356235">
              <a:lnSpc>
                <a:spcPts val="4620"/>
              </a:lnSpc>
              <a:buFont typeface="Arial"/>
              <a:buChar char="•"/>
            </a:pPr>
            <a:r>
              <a:rPr lang="en-US" sz="4000" dirty="0">
                <a:solidFill>
                  <a:srgbClr val="FFFFFF"/>
                </a:solidFill>
                <a:latin typeface="Open Sans Bold"/>
                <a:hlinkClick r:id="rId3"/>
              </a:rPr>
              <a:t>See link here.</a:t>
            </a:r>
            <a:endParaRPr lang="en-US" sz="4000" dirty="0">
              <a:solidFill>
                <a:srgbClr val="FFFFFF"/>
              </a:solidFill>
              <a:latin typeface="Open Sans Bold"/>
            </a:endParaRPr>
          </a:p>
          <a:p>
            <a:pPr marL="1169670" lvl="2" indent="-356235">
              <a:lnSpc>
                <a:spcPts val="4620"/>
              </a:lnSpc>
              <a:buFont typeface="Arial"/>
              <a:buChar char="•"/>
            </a:pPr>
            <a:r>
              <a:rPr lang="en-US" sz="4000" dirty="0">
                <a:solidFill>
                  <a:srgbClr val="FFFFFF"/>
                </a:solidFill>
                <a:latin typeface="Open Sans Bold"/>
              </a:rPr>
              <a:t>You can ask Chat GPT to cite where it got it’s information.  Have students take that extra step to look at and evaluate the original resource.</a:t>
            </a:r>
          </a:p>
          <a:p>
            <a:pPr marL="1169670" lvl="2" indent="-356235">
              <a:lnSpc>
                <a:spcPts val="4620"/>
              </a:lnSpc>
              <a:buFont typeface="Arial"/>
              <a:buChar char="•"/>
            </a:pPr>
            <a:r>
              <a:rPr lang="en-US" sz="4000" dirty="0">
                <a:solidFill>
                  <a:srgbClr val="FFFFFF"/>
                </a:solidFill>
                <a:latin typeface="Open Sans Bold"/>
              </a:rPr>
              <a:t>Teach students about copyright ant it’s intersection with AI generated text and images.</a:t>
            </a:r>
          </a:p>
          <a:p>
            <a:pPr marL="712470" lvl="1" indent="-356235">
              <a:lnSpc>
                <a:spcPts val="4620"/>
              </a:lnSpc>
              <a:buFont typeface="Arial"/>
              <a:buChar char="•"/>
            </a:pPr>
            <a:r>
              <a:rPr lang="en-US" sz="4000" dirty="0">
                <a:solidFill>
                  <a:srgbClr val="FFFFFF"/>
                </a:solidFill>
                <a:latin typeface="Open Sans Bold"/>
              </a:rPr>
              <a:t>Use an AI like Perplexity AI which automatically cites where it gets its information.</a:t>
            </a:r>
          </a:p>
        </p:txBody>
      </p:sp>
    </p:spTree>
    <p:extLst>
      <p:ext uri="{BB962C8B-B14F-4D97-AF65-F5344CB8AC3E}">
        <p14:creationId xmlns:p14="http://schemas.microsoft.com/office/powerpoint/2010/main" val="3182354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flipH="1">
            <a:off x="0" y="0"/>
            <a:ext cx="18288000" cy="10287000"/>
          </a:xfrm>
          <a:prstGeom prst="rect">
            <a:avLst/>
          </a:prstGeom>
        </p:spPr>
      </p:pic>
      <p:sp>
        <p:nvSpPr>
          <p:cNvPr id="3" name="TextBox 3"/>
          <p:cNvSpPr txBox="1"/>
          <p:nvPr/>
        </p:nvSpPr>
        <p:spPr>
          <a:xfrm>
            <a:off x="5900322" y="1085850"/>
            <a:ext cx="6487356" cy="1035596"/>
          </a:xfrm>
          <a:prstGeom prst="rect">
            <a:avLst/>
          </a:prstGeom>
        </p:spPr>
        <p:txBody>
          <a:bodyPr lIns="0" tIns="0" rIns="0" bIns="0" rtlCol="0" anchor="t">
            <a:spAutoFit/>
          </a:bodyPr>
          <a:lstStyle/>
          <a:p>
            <a:pPr algn="ctr">
              <a:lnSpc>
                <a:spcPts val="8140"/>
              </a:lnSpc>
            </a:pPr>
            <a:r>
              <a:rPr lang="en-US" sz="7204">
                <a:solidFill>
                  <a:srgbClr val="FFFFFF"/>
                </a:solidFill>
                <a:latin typeface="Open Sauce Heavy"/>
              </a:rPr>
              <a:t>Resources</a:t>
            </a:r>
          </a:p>
        </p:txBody>
      </p:sp>
      <p:sp>
        <p:nvSpPr>
          <p:cNvPr id="4" name="TextBox 4"/>
          <p:cNvSpPr txBox="1"/>
          <p:nvPr/>
        </p:nvSpPr>
        <p:spPr>
          <a:xfrm>
            <a:off x="1028700" y="2875255"/>
            <a:ext cx="16230600" cy="6487161"/>
          </a:xfrm>
          <a:prstGeom prst="rect">
            <a:avLst/>
          </a:prstGeom>
        </p:spPr>
        <p:txBody>
          <a:bodyPr lIns="0" tIns="0" rIns="0" bIns="0" rtlCol="0" anchor="t">
            <a:spAutoFit/>
          </a:bodyPr>
          <a:lstStyle/>
          <a:p>
            <a:pPr marL="885186" lvl="1" indent="-442593">
              <a:lnSpc>
                <a:spcPts val="5739"/>
              </a:lnSpc>
              <a:buFont typeface="Arial"/>
              <a:buChar char="•"/>
            </a:pPr>
            <a:r>
              <a:rPr lang="en-US" sz="4099" u="sng">
                <a:solidFill>
                  <a:srgbClr val="FFFFFF"/>
                </a:solidFill>
                <a:latin typeface="Open Sans Bold"/>
                <a:hlinkClick r:id="rId3" tooltip="https://ditchthattextbook.com/ai-tools/"/>
              </a:rPr>
              <a:t>Ditch That Textbook</a:t>
            </a:r>
            <a:r>
              <a:rPr lang="en-US" sz="4099">
                <a:solidFill>
                  <a:srgbClr val="FFFFFF"/>
                </a:solidFill>
                <a:latin typeface="Open Sans Bold"/>
              </a:rPr>
              <a:t> has a pretty comprehensive list of new AI tools for teachers.  Some of them are REALLY exciting!</a:t>
            </a:r>
          </a:p>
          <a:p>
            <a:pPr marL="885186" lvl="1" indent="-442593">
              <a:lnSpc>
                <a:spcPts val="5739"/>
              </a:lnSpc>
              <a:buFont typeface="Arial"/>
              <a:buChar char="•"/>
            </a:pPr>
            <a:r>
              <a:rPr lang="en-US" sz="4099" u="sng">
                <a:solidFill>
                  <a:srgbClr val="FFFFFF"/>
                </a:solidFill>
                <a:latin typeface="Open Sans Bold"/>
                <a:hlinkClick r:id="rId4" tooltip="https://www.commonsense.org/education/lists/lessons-and-tools-for-teaching-about-artificial-intelligence"/>
              </a:rPr>
              <a:t>Commonsense.org</a:t>
            </a:r>
            <a:r>
              <a:rPr lang="en-US" sz="4099">
                <a:solidFill>
                  <a:srgbClr val="FFFFFF"/>
                </a:solidFill>
                <a:latin typeface="Open Sans Bold"/>
              </a:rPr>
              <a:t> has a great list of tools that teachers can use to teach about AI and using it responsibly.</a:t>
            </a:r>
          </a:p>
          <a:p>
            <a:pPr marL="885186" lvl="1" indent="-442593">
              <a:lnSpc>
                <a:spcPts val="5739"/>
              </a:lnSpc>
              <a:buFont typeface="Arial"/>
              <a:buChar char="•"/>
            </a:pPr>
            <a:r>
              <a:rPr lang="en-US" sz="4099">
                <a:solidFill>
                  <a:srgbClr val="FFFFFF"/>
                </a:solidFill>
                <a:latin typeface="Open Sans Bold"/>
              </a:rPr>
              <a:t>The </a:t>
            </a:r>
            <a:r>
              <a:rPr lang="en-US" sz="4099" u="sng">
                <a:solidFill>
                  <a:srgbClr val="FFFFFF"/>
                </a:solidFill>
                <a:latin typeface="Open Sans Bold"/>
                <a:hlinkClick r:id="rId5" tooltip="https://www.iste.org/areas-of-focus/AI-in-education"/>
              </a:rPr>
              <a:t>International Society for Technology in Education</a:t>
            </a:r>
            <a:r>
              <a:rPr lang="en-US" sz="4099">
                <a:solidFill>
                  <a:srgbClr val="FFFFFF"/>
                </a:solidFill>
                <a:latin typeface="Open Sans Bold"/>
              </a:rPr>
              <a:t> has created many resources for AI in Education including videos and short courses/resources for teachers as well as students.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7383" b="16366"/>
          <a:stretch>
            <a:fillRect/>
          </a:stretch>
        </p:blipFill>
        <p:spPr>
          <a:xfrm>
            <a:off x="0" y="0"/>
            <a:ext cx="18288000" cy="10287000"/>
          </a:xfrm>
          <a:prstGeom prst="rect">
            <a:avLst/>
          </a:prstGeom>
        </p:spPr>
      </p:pic>
      <p:grpSp>
        <p:nvGrpSpPr>
          <p:cNvPr id="3" name="Group 3"/>
          <p:cNvGrpSpPr/>
          <p:nvPr/>
        </p:nvGrpSpPr>
        <p:grpSpPr>
          <a:xfrm>
            <a:off x="11761636" y="3620418"/>
            <a:ext cx="5581857" cy="5925309"/>
            <a:chOff x="0" y="0"/>
            <a:chExt cx="1470119" cy="1560575"/>
          </a:xfrm>
        </p:grpSpPr>
        <p:sp>
          <p:nvSpPr>
            <p:cNvPr id="4" name="Freeform 4"/>
            <p:cNvSpPr/>
            <p:nvPr/>
          </p:nvSpPr>
          <p:spPr>
            <a:xfrm>
              <a:off x="0" y="0"/>
              <a:ext cx="1470119" cy="1560575"/>
            </a:xfrm>
            <a:custGeom>
              <a:avLst/>
              <a:gdLst/>
              <a:ahLst/>
              <a:cxnLst/>
              <a:rect l="l" t="t" r="r" b="b"/>
              <a:pathLst>
                <a:path w="1470119" h="1560575">
                  <a:moveTo>
                    <a:pt x="70736" y="0"/>
                  </a:moveTo>
                  <a:lnTo>
                    <a:pt x="1399383" y="0"/>
                  </a:lnTo>
                  <a:cubicBezTo>
                    <a:pt x="1418143" y="0"/>
                    <a:pt x="1436135" y="7453"/>
                    <a:pt x="1449400" y="20718"/>
                  </a:cubicBezTo>
                  <a:cubicBezTo>
                    <a:pt x="1462666" y="33984"/>
                    <a:pt x="1470119" y="51976"/>
                    <a:pt x="1470119" y="70736"/>
                  </a:cubicBezTo>
                  <a:lnTo>
                    <a:pt x="1470119" y="1489839"/>
                  </a:lnTo>
                  <a:cubicBezTo>
                    <a:pt x="1470119" y="1528906"/>
                    <a:pt x="1438449" y="1560575"/>
                    <a:pt x="1399383" y="1560575"/>
                  </a:cubicBezTo>
                  <a:lnTo>
                    <a:pt x="70736" y="1560575"/>
                  </a:lnTo>
                  <a:cubicBezTo>
                    <a:pt x="31670" y="1560575"/>
                    <a:pt x="0" y="1528906"/>
                    <a:pt x="0" y="1489839"/>
                  </a:cubicBezTo>
                  <a:lnTo>
                    <a:pt x="0" y="70736"/>
                  </a:lnTo>
                  <a:cubicBezTo>
                    <a:pt x="0" y="31670"/>
                    <a:pt x="31670" y="0"/>
                    <a:pt x="70736" y="0"/>
                  </a:cubicBezTo>
                  <a:close/>
                </a:path>
              </a:pathLst>
            </a:custGeom>
            <a:solidFill>
              <a:srgbClr val="004AAD">
                <a:alpha val="66667"/>
              </a:srgbClr>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1845828" y="3850696"/>
            <a:ext cx="5413472" cy="5407604"/>
          </a:xfrm>
          <a:prstGeom prst="rect">
            <a:avLst/>
          </a:prstGeom>
        </p:spPr>
        <p:txBody>
          <a:bodyPr lIns="0" tIns="0" rIns="0" bIns="0" rtlCol="0" anchor="t">
            <a:spAutoFit/>
          </a:bodyPr>
          <a:lstStyle/>
          <a:p>
            <a:pPr algn="ctr">
              <a:lnSpc>
                <a:spcPts val="4343"/>
              </a:lnSpc>
            </a:pPr>
            <a:r>
              <a:rPr lang="en-US" sz="3102" dirty="0">
                <a:solidFill>
                  <a:srgbClr val="FFFFFF"/>
                </a:solidFill>
                <a:latin typeface="Open Sans Bold"/>
              </a:rPr>
              <a:t>Find resources for this presentation by scanning the QR code.  You can also email me or call me!</a:t>
            </a:r>
          </a:p>
          <a:p>
            <a:pPr algn="ctr">
              <a:lnSpc>
                <a:spcPts val="4343"/>
              </a:lnSpc>
            </a:pPr>
            <a:endParaRPr lang="en-US" sz="3102" dirty="0">
              <a:solidFill>
                <a:srgbClr val="FFFFFF"/>
              </a:solidFill>
              <a:latin typeface="Open Sans Bold"/>
            </a:endParaRPr>
          </a:p>
          <a:p>
            <a:pPr algn="ctr">
              <a:lnSpc>
                <a:spcPts val="4343"/>
              </a:lnSpc>
            </a:pPr>
            <a:r>
              <a:rPr lang="en-US" sz="3102" dirty="0">
                <a:solidFill>
                  <a:srgbClr val="FFFFFF"/>
                </a:solidFill>
                <a:latin typeface="Open Sans Bold"/>
              </a:rPr>
              <a:t>elizabeth.sigman@wusd.us</a:t>
            </a:r>
          </a:p>
          <a:p>
            <a:pPr algn="ctr">
              <a:lnSpc>
                <a:spcPts val="4343"/>
              </a:lnSpc>
            </a:pPr>
            <a:r>
              <a:rPr lang="en-US" sz="3102" dirty="0">
                <a:solidFill>
                  <a:srgbClr val="FFFFFF"/>
                </a:solidFill>
                <a:latin typeface="Open Sans Bold"/>
              </a:rPr>
              <a:t>x5776</a:t>
            </a:r>
          </a:p>
          <a:p>
            <a:pPr algn="ctr">
              <a:lnSpc>
                <a:spcPts val="4343"/>
              </a:lnSpc>
            </a:pPr>
            <a:r>
              <a:rPr lang="en-US" sz="3102" dirty="0">
                <a:solidFill>
                  <a:srgbClr val="FFFFFF"/>
                </a:solidFill>
                <a:latin typeface="Open Sans Bold"/>
              </a:rPr>
              <a:t>STEM Technology Integration Specialist</a:t>
            </a:r>
          </a:p>
          <a:p>
            <a:pPr algn="ctr">
              <a:lnSpc>
                <a:spcPts val="4343"/>
              </a:lnSpc>
            </a:pPr>
            <a:r>
              <a:rPr lang="en-US" sz="3102" dirty="0">
                <a:solidFill>
                  <a:srgbClr val="FFFFFF"/>
                </a:solidFill>
                <a:latin typeface="Open Sans Bold"/>
              </a:rPr>
              <a:t>Alchesay High School</a:t>
            </a:r>
          </a:p>
        </p:txBody>
      </p:sp>
      <p:sp>
        <p:nvSpPr>
          <p:cNvPr id="7" name="TextBox 7"/>
          <p:cNvSpPr txBox="1"/>
          <p:nvPr/>
        </p:nvSpPr>
        <p:spPr>
          <a:xfrm>
            <a:off x="4122049" y="1009282"/>
            <a:ext cx="10043902" cy="1540318"/>
          </a:xfrm>
          <a:prstGeom prst="rect">
            <a:avLst/>
          </a:prstGeom>
        </p:spPr>
        <p:txBody>
          <a:bodyPr lIns="0" tIns="0" rIns="0" bIns="0" rtlCol="0" anchor="t">
            <a:spAutoFit/>
          </a:bodyPr>
          <a:lstStyle/>
          <a:p>
            <a:pPr algn="ctr">
              <a:lnSpc>
                <a:spcPts val="11517"/>
              </a:lnSpc>
            </a:pPr>
            <a:r>
              <a:rPr lang="en-US" sz="11517">
                <a:solidFill>
                  <a:srgbClr val="004AAD"/>
                </a:solidFill>
                <a:latin typeface="Gagalin"/>
              </a:rPr>
              <a:t>RESOURCES</a:t>
            </a:r>
          </a:p>
        </p:txBody>
      </p:sp>
      <p:pic>
        <p:nvPicPr>
          <p:cNvPr id="11" name="Picture 10">
            <a:extLst>
              <a:ext uri="{FF2B5EF4-FFF2-40B4-BE49-F238E27FC236}">
                <a16:creationId xmlns:a16="http://schemas.microsoft.com/office/drawing/2014/main" id="{2A19D0D9-8C62-4139-855B-57E55C385D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4000500"/>
            <a:ext cx="5105400" cy="5105400"/>
          </a:xfrm>
          <a:prstGeom prst="rect">
            <a:avLst/>
          </a:prstGeom>
        </p:spPr>
      </p:pic>
      <p:sp>
        <p:nvSpPr>
          <p:cNvPr id="12" name="TextBox 11">
            <a:extLst>
              <a:ext uri="{FF2B5EF4-FFF2-40B4-BE49-F238E27FC236}">
                <a16:creationId xmlns:a16="http://schemas.microsoft.com/office/drawing/2014/main" id="{3A0FEFBF-D7AE-4E3A-8E75-4DDBE9131855}"/>
              </a:ext>
            </a:extLst>
          </p:cNvPr>
          <p:cNvSpPr txBox="1"/>
          <p:nvPr/>
        </p:nvSpPr>
        <p:spPr>
          <a:xfrm>
            <a:off x="612535" y="9105900"/>
            <a:ext cx="5940665" cy="646331"/>
          </a:xfrm>
          <a:prstGeom prst="rect">
            <a:avLst/>
          </a:prstGeom>
          <a:noFill/>
        </p:spPr>
        <p:txBody>
          <a:bodyPr wrap="none" rtlCol="0">
            <a:spAutoFit/>
          </a:bodyPr>
          <a:lstStyle/>
          <a:p>
            <a:r>
              <a:rPr lang="en-US" sz="3600" b="1" dirty="0">
                <a:solidFill>
                  <a:schemeClr val="bg1"/>
                </a:solidFill>
              </a:rPr>
              <a:t>www.wusd.us/page/ahs.siggy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2558" r="6774"/>
          <a:stretch>
            <a:fillRect/>
          </a:stretch>
        </p:blipFill>
        <p:spPr>
          <a:xfrm>
            <a:off x="0" y="0"/>
            <a:ext cx="18288000" cy="10287000"/>
          </a:xfrm>
          <a:prstGeom prst="rect">
            <a:avLst/>
          </a:prstGeom>
        </p:spPr>
      </p:pic>
      <p:sp>
        <p:nvSpPr>
          <p:cNvPr id="3" name="Freeform 3"/>
          <p:cNvSpPr/>
          <p:nvPr/>
        </p:nvSpPr>
        <p:spPr>
          <a:xfrm>
            <a:off x="1028700" y="3255231"/>
            <a:ext cx="3148100" cy="2961932"/>
          </a:xfrm>
          <a:custGeom>
            <a:avLst/>
            <a:gdLst/>
            <a:ahLst/>
            <a:cxnLst/>
            <a:rect l="l" t="t" r="r" b="b"/>
            <a:pathLst>
              <a:path w="3148100" h="2961932">
                <a:moveTo>
                  <a:pt x="0" y="0"/>
                </a:moveTo>
                <a:lnTo>
                  <a:pt x="3148100" y="0"/>
                </a:lnTo>
                <a:lnTo>
                  <a:pt x="3148100" y="2961932"/>
                </a:lnTo>
                <a:lnTo>
                  <a:pt x="0" y="2961932"/>
                </a:lnTo>
                <a:lnTo>
                  <a:pt x="0" y="0"/>
                </a:lnTo>
                <a:close/>
              </a:path>
            </a:pathLst>
          </a:custGeom>
          <a:blipFill>
            <a:blip r:embed="rId3"/>
            <a:stretch>
              <a:fillRect/>
            </a:stretch>
          </a:blipFill>
        </p:spPr>
      </p:sp>
      <p:sp>
        <p:nvSpPr>
          <p:cNvPr id="4" name="Freeform 4"/>
          <p:cNvSpPr/>
          <p:nvPr/>
        </p:nvSpPr>
        <p:spPr>
          <a:xfrm>
            <a:off x="4356587" y="4309808"/>
            <a:ext cx="5161513" cy="5882960"/>
          </a:xfrm>
          <a:custGeom>
            <a:avLst/>
            <a:gdLst/>
            <a:ahLst/>
            <a:cxnLst/>
            <a:rect l="l" t="t" r="r" b="b"/>
            <a:pathLst>
              <a:path w="5161513" h="5882960">
                <a:moveTo>
                  <a:pt x="0" y="0"/>
                </a:moveTo>
                <a:lnTo>
                  <a:pt x="5161512" y="0"/>
                </a:lnTo>
                <a:lnTo>
                  <a:pt x="5161512" y="5882960"/>
                </a:lnTo>
                <a:lnTo>
                  <a:pt x="0" y="5882960"/>
                </a:lnTo>
                <a:lnTo>
                  <a:pt x="0" y="0"/>
                </a:lnTo>
                <a:close/>
              </a:path>
            </a:pathLst>
          </a:custGeom>
          <a:blipFill>
            <a:blip r:embed="rId4"/>
            <a:stretch>
              <a:fillRect r="-125156" b="-1508"/>
            </a:stretch>
          </a:blipFill>
        </p:spPr>
      </p:sp>
      <p:sp>
        <p:nvSpPr>
          <p:cNvPr id="5" name="Freeform 5"/>
          <p:cNvSpPr/>
          <p:nvPr/>
        </p:nvSpPr>
        <p:spPr>
          <a:xfrm>
            <a:off x="4562484" y="3008932"/>
            <a:ext cx="12162062" cy="1081801"/>
          </a:xfrm>
          <a:custGeom>
            <a:avLst/>
            <a:gdLst/>
            <a:ahLst/>
            <a:cxnLst/>
            <a:rect l="l" t="t" r="r" b="b"/>
            <a:pathLst>
              <a:path w="12162062" h="1081801">
                <a:moveTo>
                  <a:pt x="0" y="0"/>
                </a:moveTo>
                <a:lnTo>
                  <a:pt x="12162062" y="0"/>
                </a:lnTo>
                <a:lnTo>
                  <a:pt x="12162062" y="1081801"/>
                </a:lnTo>
                <a:lnTo>
                  <a:pt x="0" y="1081801"/>
                </a:lnTo>
                <a:lnTo>
                  <a:pt x="0" y="0"/>
                </a:lnTo>
                <a:close/>
              </a:path>
            </a:pathLst>
          </a:custGeom>
          <a:blipFill>
            <a:blip r:embed="rId5"/>
            <a:stretch>
              <a:fillRect/>
            </a:stretch>
          </a:blipFill>
        </p:spPr>
      </p:sp>
      <p:sp>
        <p:nvSpPr>
          <p:cNvPr id="6" name="Freeform 6"/>
          <p:cNvSpPr/>
          <p:nvPr/>
        </p:nvSpPr>
        <p:spPr>
          <a:xfrm>
            <a:off x="9865664" y="4736197"/>
            <a:ext cx="6180231" cy="6180231"/>
          </a:xfrm>
          <a:custGeom>
            <a:avLst/>
            <a:gdLst/>
            <a:ahLst/>
            <a:cxnLst/>
            <a:rect l="l" t="t" r="r" b="b"/>
            <a:pathLst>
              <a:path w="6180231" h="6180231">
                <a:moveTo>
                  <a:pt x="0" y="0"/>
                </a:moveTo>
                <a:lnTo>
                  <a:pt x="6180231" y="0"/>
                </a:lnTo>
                <a:lnTo>
                  <a:pt x="6180231" y="6180231"/>
                </a:lnTo>
                <a:lnTo>
                  <a:pt x="0" y="6180231"/>
                </a:lnTo>
                <a:lnTo>
                  <a:pt x="0" y="0"/>
                </a:lnTo>
                <a:close/>
              </a:path>
            </a:pathLst>
          </a:custGeom>
          <a:blipFill>
            <a:blip r:embed="rId6"/>
            <a:stretch>
              <a:fillRect/>
            </a:stretch>
          </a:blipFill>
        </p:spPr>
      </p:sp>
      <p:sp>
        <p:nvSpPr>
          <p:cNvPr id="7" name="TextBox 7"/>
          <p:cNvSpPr txBox="1"/>
          <p:nvPr/>
        </p:nvSpPr>
        <p:spPr>
          <a:xfrm>
            <a:off x="1028700" y="1752344"/>
            <a:ext cx="14780352" cy="1035596"/>
          </a:xfrm>
          <a:prstGeom prst="rect">
            <a:avLst/>
          </a:prstGeom>
        </p:spPr>
        <p:txBody>
          <a:bodyPr lIns="0" tIns="0" rIns="0" bIns="0" rtlCol="0" anchor="t">
            <a:spAutoFit/>
          </a:bodyPr>
          <a:lstStyle/>
          <a:p>
            <a:pPr>
              <a:lnSpc>
                <a:spcPts val="8140"/>
              </a:lnSpc>
            </a:pPr>
            <a:r>
              <a:rPr lang="en-US" sz="7204">
                <a:solidFill>
                  <a:srgbClr val="FFFFFF"/>
                </a:solidFill>
                <a:latin typeface="Open Sauce Heavy"/>
              </a:rPr>
              <a:t>Me as an Artificial Intelligence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TextBox 3"/>
          <p:cNvSpPr txBox="1"/>
          <p:nvPr/>
        </p:nvSpPr>
        <p:spPr>
          <a:xfrm>
            <a:off x="1028700" y="1024350"/>
            <a:ext cx="5875778" cy="1035596"/>
          </a:xfrm>
          <a:prstGeom prst="rect">
            <a:avLst/>
          </a:prstGeom>
        </p:spPr>
        <p:txBody>
          <a:bodyPr lIns="0" tIns="0" rIns="0" bIns="0" rtlCol="0" anchor="t">
            <a:spAutoFit/>
          </a:bodyPr>
          <a:lstStyle/>
          <a:p>
            <a:pPr>
              <a:lnSpc>
                <a:spcPts val="8140"/>
              </a:lnSpc>
            </a:pPr>
            <a:r>
              <a:rPr lang="en-US" sz="7204">
                <a:solidFill>
                  <a:srgbClr val="FFFFFF"/>
                </a:solidFill>
                <a:latin typeface="Open Sauce Heavy"/>
              </a:rPr>
              <a:t>Midjourney</a:t>
            </a:r>
          </a:p>
        </p:txBody>
      </p:sp>
      <p:sp>
        <p:nvSpPr>
          <p:cNvPr id="4" name="TextBox 4"/>
          <p:cNvSpPr txBox="1"/>
          <p:nvPr/>
        </p:nvSpPr>
        <p:spPr>
          <a:xfrm>
            <a:off x="1028700" y="2180807"/>
            <a:ext cx="15985168" cy="5697522"/>
          </a:xfrm>
          <a:prstGeom prst="rect">
            <a:avLst/>
          </a:prstGeom>
        </p:spPr>
        <p:txBody>
          <a:bodyPr lIns="0" tIns="0" rIns="0" bIns="0" rtlCol="0" anchor="t">
            <a:spAutoFit/>
          </a:bodyPr>
          <a:lstStyle/>
          <a:p>
            <a:pPr>
              <a:lnSpc>
                <a:spcPts val="5576"/>
              </a:lnSpc>
            </a:pPr>
            <a:r>
              <a:rPr lang="en-US" sz="3983" dirty="0">
                <a:solidFill>
                  <a:srgbClr val="FFFFFF"/>
                </a:solidFill>
                <a:latin typeface="Open Sans Bold"/>
              </a:rPr>
              <a:t>The website is Midjourney.com.  It is one of the many new websites out there that will allow you artificial image generation.  You have to create an account and it does cost money due to high demand and the processing cost of creating images so quickly.  There is a pretty steep learning curve for this program but it does develop stunning images and there are lots of </a:t>
            </a:r>
            <a:r>
              <a:rPr lang="en-US" sz="3983" dirty="0" err="1">
                <a:solidFill>
                  <a:srgbClr val="FFFFFF"/>
                </a:solidFill>
                <a:latin typeface="Open Sans Bold"/>
              </a:rPr>
              <a:t>youtube</a:t>
            </a:r>
            <a:r>
              <a:rPr lang="en-US" sz="3983" dirty="0">
                <a:solidFill>
                  <a:srgbClr val="FFFFFF"/>
                </a:solidFill>
                <a:latin typeface="Open Sans Bold"/>
              </a:rPr>
              <a:t> tutorials.  Think about the kinds of images you could create for classroom presentations.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2121446"/>
            <a:ext cx="9349997" cy="9349997"/>
          </a:xfrm>
          <a:custGeom>
            <a:avLst/>
            <a:gdLst/>
            <a:ahLst/>
            <a:cxnLst/>
            <a:rect l="l" t="t" r="r" b="b"/>
            <a:pathLst>
              <a:path w="9349997" h="9349997">
                <a:moveTo>
                  <a:pt x="0" y="0"/>
                </a:moveTo>
                <a:lnTo>
                  <a:pt x="9349997" y="0"/>
                </a:lnTo>
                <a:lnTo>
                  <a:pt x="9349997" y="9349997"/>
                </a:lnTo>
                <a:lnTo>
                  <a:pt x="0" y="9349997"/>
                </a:lnTo>
                <a:lnTo>
                  <a:pt x="0" y="0"/>
                </a:lnTo>
                <a:close/>
              </a:path>
            </a:pathLst>
          </a:custGeom>
          <a:blipFill>
            <a:blip r:embed="rId2"/>
            <a:stretch>
              <a:fillRect/>
            </a:stretch>
          </a:blipFill>
        </p:spPr>
      </p:sp>
      <p:sp>
        <p:nvSpPr>
          <p:cNvPr id="3" name="TextBox 3"/>
          <p:cNvSpPr txBox="1"/>
          <p:nvPr/>
        </p:nvSpPr>
        <p:spPr>
          <a:xfrm>
            <a:off x="4304093" y="1085850"/>
            <a:ext cx="12955207" cy="1035596"/>
          </a:xfrm>
          <a:prstGeom prst="rect">
            <a:avLst/>
          </a:prstGeom>
        </p:spPr>
        <p:txBody>
          <a:bodyPr lIns="0" tIns="0" rIns="0" bIns="0" rtlCol="0" anchor="t">
            <a:spAutoFit/>
          </a:bodyPr>
          <a:lstStyle/>
          <a:p>
            <a:pPr algn="r">
              <a:lnSpc>
                <a:spcPts val="8140"/>
              </a:lnSpc>
            </a:pPr>
            <a:r>
              <a:rPr lang="en-US" sz="7204">
                <a:solidFill>
                  <a:srgbClr val="FFFFFF"/>
                </a:solidFill>
                <a:latin typeface="Open Sauce Heavy"/>
              </a:rPr>
              <a:t>Other AI Image Generators</a:t>
            </a:r>
          </a:p>
        </p:txBody>
      </p:sp>
      <p:sp>
        <p:nvSpPr>
          <p:cNvPr id="4" name="TextBox 4"/>
          <p:cNvSpPr txBox="1"/>
          <p:nvPr/>
        </p:nvSpPr>
        <p:spPr>
          <a:xfrm>
            <a:off x="8183082" y="2443009"/>
            <a:ext cx="9076218" cy="6778625"/>
          </a:xfrm>
          <a:prstGeom prst="rect">
            <a:avLst/>
          </a:prstGeom>
        </p:spPr>
        <p:txBody>
          <a:bodyPr lIns="0" tIns="0" rIns="0" bIns="0" rtlCol="0" anchor="t">
            <a:spAutoFit/>
          </a:bodyPr>
          <a:lstStyle/>
          <a:p>
            <a:pPr marL="755649" lvl="1" indent="-377824">
              <a:lnSpc>
                <a:spcPts val="4899"/>
              </a:lnSpc>
              <a:buFont typeface="Arial"/>
              <a:buChar char="•"/>
            </a:pPr>
            <a:r>
              <a:rPr lang="en-US" sz="3499">
                <a:solidFill>
                  <a:srgbClr val="FFFFFF"/>
                </a:solidFill>
                <a:latin typeface="Open Sans Bold"/>
              </a:rPr>
              <a:t>Canva AI - Hit the magic button and type "Text to Image".</a:t>
            </a:r>
          </a:p>
          <a:p>
            <a:pPr marL="755649" lvl="1" indent="-377824">
              <a:lnSpc>
                <a:spcPts val="4899"/>
              </a:lnSpc>
              <a:buFont typeface="Arial"/>
              <a:buChar char="•"/>
            </a:pPr>
            <a:r>
              <a:rPr lang="en-US" sz="3499" u="sng">
                <a:solidFill>
                  <a:srgbClr val="FFFFFF"/>
                </a:solidFill>
                <a:latin typeface="Open Sans Bold"/>
                <a:hlinkClick r:id="rId3" tooltip="https://openai.com/dall-e-2"/>
              </a:rPr>
              <a:t>DALL-E 2</a:t>
            </a:r>
            <a:r>
              <a:rPr lang="en-US" sz="3499">
                <a:solidFill>
                  <a:srgbClr val="FFFFFF"/>
                </a:solidFill>
                <a:latin typeface="Open Sans Bold"/>
              </a:rPr>
              <a:t> - by Open AI</a:t>
            </a:r>
          </a:p>
          <a:p>
            <a:pPr marL="755649" lvl="1" indent="-377824">
              <a:lnSpc>
                <a:spcPts val="4899"/>
              </a:lnSpc>
              <a:buFont typeface="Arial"/>
              <a:buChar char="•"/>
            </a:pPr>
            <a:r>
              <a:rPr lang="en-US" sz="3499" u="sng">
                <a:solidFill>
                  <a:srgbClr val="FFFFFF"/>
                </a:solidFill>
                <a:latin typeface="Open Sans Bold"/>
                <a:hlinkClick r:id="rId4" tooltip="https://www.jasper.ai/art"/>
              </a:rPr>
              <a:t>Jasper AI</a:t>
            </a:r>
          </a:p>
          <a:p>
            <a:pPr marL="755649" lvl="1" indent="-377824">
              <a:lnSpc>
                <a:spcPts val="4899"/>
              </a:lnSpc>
              <a:buFont typeface="Arial"/>
              <a:buChar char="•"/>
            </a:pPr>
            <a:r>
              <a:rPr lang="en-US" sz="3499" u="sng">
                <a:solidFill>
                  <a:srgbClr val="FFFFFF"/>
                </a:solidFill>
                <a:latin typeface="Open Sans Bold"/>
                <a:hlinkClick r:id="rId5" tooltip="https://dream.ai"/>
              </a:rPr>
              <a:t>Dream</a:t>
            </a:r>
            <a:r>
              <a:rPr lang="en-US" sz="3499">
                <a:solidFill>
                  <a:srgbClr val="FFFFFF"/>
                </a:solidFill>
                <a:latin typeface="Open Sans"/>
              </a:rPr>
              <a:t> by WOMBO</a:t>
            </a:r>
          </a:p>
          <a:p>
            <a:pPr marL="755649" lvl="1" indent="-377824">
              <a:lnSpc>
                <a:spcPts val="4899"/>
              </a:lnSpc>
              <a:buFont typeface="Arial"/>
              <a:buChar char="•"/>
            </a:pPr>
            <a:r>
              <a:rPr lang="en-US" sz="3499" u="sng">
                <a:solidFill>
                  <a:srgbClr val="FFFFFF"/>
                </a:solidFill>
                <a:latin typeface="Open Sans Bold"/>
                <a:hlinkClick r:id="rId6" tooltip="https://creator.nightcafe.studio/challenges"/>
              </a:rPr>
              <a:t>Nightcafe </a:t>
            </a:r>
            <a:r>
              <a:rPr lang="en-US" sz="3499">
                <a:solidFill>
                  <a:srgbClr val="FFFFFF"/>
                </a:solidFill>
                <a:latin typeface="Open Sans Bold"/>
              </a:rPr>
              <a:t>- has the feature of cool challenges that students could enter</a:t>
            </a:r>
          </a:p>
          <a:p>
            <a:pPr>
              <a:lnSpc>
                <a:spcPts val="4899"/>
              </a:lnSpc>
            </a:pPr>
            <a:endParaRPr lang="en-US" sz="3499">
              <a:solidFill>
                <a:srgbClr val="FFFFFF"/>
              </a:solidFill>
              <a:latin typeface="Open Sans Bold"/>
            </a:endParaRPr>
          </a:p>
          <a:p>
            <a:pPr>
              <a:lnSpc>
                <a:spcPts val="4899"/>
              </a:lnSpc>
            </a:pPr>
            <a:r>
              <a:rPr lang="en-US" sz="3499">
                <a:solidFill>
                  <a:srgbClr val="FFFFFF"/>
                </a:solidFill>
                <a:latin typeface="Open Sans Bold"/>
              </a:rPr>
              <a:t>Find an article with good information about the pros and cons of these and other AI image generators </a:t>
            </a:r>
            <a:r>
              <a:rPr lang="en-US" sz="3499" u="sng">
                <a:solidFill>
                  <a:srgbClr val="FFFFFF"/>
                </a:solidFill>
                <a:latin typeface="Open Sans Bold"/>
                <a:hlinkClick r:id="rId7" tooltip="https://clickup.com/blog/ai-art-generators/#12-3-dall-e-2"/>
              </a:rPr>
              <a:t>here</a:t>
            </a:r>
            <a:r>
              <a:rPr lang="en-US" sz="3499">
                <a:solidFill>
                  <a:srgbClr val="FFFFFF"/>
                </a:solidFill>
                <a:latin typeface="Open Sans Bold"/>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TextBox 3"/>
          <p:cNvSpPr txBox="1"/>
          <p:nvPr/>
        </p:nvSpPr>
        <p:spPr>
          <a:xfrm>
            <a:off x="1028700" y="1085850"/>
            <a:ext cx="16230600" cy="1035596"/>
          </a:xfrm>
          <a:prstGeom prst="rect">
            <a:avLst/>
          </a:prstGeom>
        </p:spPr>
        <p:txBody>
          <a:bodyPr lIns="0" tIns="0" rIns="0" bIns="0" rtlCol="0" anchor="t">
            <a:spAutoFit/>
          </a:bodyPr>
          <a:lstStyle/>
          <a:p>
            <a:pPr algn="ctr">
              <a:lnSpc>
                <a:spcPts val="8140"/>
              </a:lnSpc>
            </a:pPr>
            <a:r>
              <a:rPr lang="en-US" sz="7204">
                <a:solidFill>
                  <a:srgbClr val="FFFFFF"/>
                </a:solidFill>
                <a:latin typeface="Open Sauce Heavy"/>
              </a:rPr>
              <a:t>What is the big deal about AI?</a:t>
            </a:r>
          </a:p>
        </p:txBody>
      </p:sp>
      <p:sp>
        <p:nvSpPr>
          <p:cNvPr id="4" name="TextBox 4"/>
          <p:cNvSpPr txBox="1"/>
          <p:nvPr/>
        </p:nvSpPr>
        <p:spPr>
          <a:xfrm>
            <a:off x="1028700" y="2443993"/>
            <a:ext cx="5920752" cy="5913121"/>
          </a:xfrm>
          <a:prstGeom prst="rect">
            <a:avLst/>
          </a:prstGeom>
        </p:spPr>
        <p:txBody>
          <a:bodyPr lIns="0" tIns="0" rIns="0" bIns="0" rtlCol="0" anchor="t">
            <a:spAutoFit/>
          </a:bodyPr>
          <a:lstStyle/>
          <a:p>
            <a:pPr>
              <a:lnSpc>
                <a:spcPts val="5879"/>
              </a:lnSpc>
            </a:pPr>
            <a:r>
              <a:rPr lang="en-US" sz="4199">
                <a:solidFill>
                  <a:srgbClr val="FFFFFF"/>
                </a:solidFill>
                <a:latin typeface="Open Sans Bold"/>
              </a:rPr>
              <a:t>In November of 2022 Open AI, a small start up company with some big investors released the explosive Chat GPT, a generative AI or Large Language Model.</a:t>
            </a:r>
          </a:p>
        </p:txBody>
      </p:sp>
      <p:sp>
        <p:nvSpPr>
          <p:cNvPr id="5" name="TextBox 5"/>
          <p:cNvSpPr txBox="1"/>
          <p:nvPr/>
        </p:nvSpPr>
        <p:spPr>
          <a:xfrm>
            <a:off x="11691521" y="2443993"/>
            <a:ext cx="5977354" cy="7399021"/>
          </a:xfrm>
          <a:prstGeom prst="rect">
            <a:avLst/>
          </a:prstGeom>
        </p:spPr>
        <p:txBody>
          <a:bodyPr lIns="0" tIns="0" rIns="0" bIns="0" rtlCol="0" anchor="t">
            <a:spAutoFit/>
          </a:bodyPr>
          <a:lstStyle/>
          <a:p>
            <a:pPr>
              <a:lnSpc>
                <a:spcPts val="5879"/>
              </a:lnSpc>
            </a:pPr>
            <a:r>
              <a:rPr lang="en-US" sz="4199" u="sng">
                <a:solidFill>
                  <a:srgbClr val="FFFFFF"/>
                </a:solidFill>
                <a:latin typeface="Open Sans Bold"/>
              </a:rPr>
              <a:t>Large Language Models</a:t>
            </a:r>
            <a:r>
              <a:rPr lang="en-US" sz="4199">
                <a:solidFill>
                  <a:srgbClr val="FFFFFF"/>
                </a:solidFill>
                <a:latin typeface="Open Sans Bold"/>
              </a:rPr>
              <a:t> are algorithms that look at a huge number of online resources and use them to predict what word/phrase/idea would follow a prompt put in by a user.</a:t>
            </a:r>
          </a:p>
        </p:txBody>
      </p:sp>
      <p:sp>
        <p:nvSpPr>
          <p:cNvPr id="6" name="TextBox 6"/>
          <p:cNvSpPr txBox="1"/>
          <p:nvPr/>
        </p:nvSpPr>
        <p:spPr>
          <a:xfrm>
            <a:off x="2564326" y="8955919"/>
            <a:ext cx="7114580" cy="887095"/>
          </a:xfrm>
          <a:prstGeom prst="rect">
            <a:avLst/>
          </a:prstGeom>
        </p:spPr>
        <p:txBody>
          <a:bodyPr lIns="0" tIns="0" rIns="0" bIns="0" rtlCol="0" anchor="t">
            <a:spAutoFit/>
          </a:bodyPr>
          <a:lstStyle/>
          <a:p>
            <a:pPr algn="ctr">
              <a:lnSpc>
                <a:spcPts val="7279"/>
              </a:lnSpc>
            </a:pPr>
            <a:r>
              <a:rPr lang="en-US" sz="5199" u="sng">
                <a:solidFill>
                  <a:srgbClr val="FFFFFF"/>
                </a:solidFill>
                <a:latin typeface="Canva Sans Bold"/>
                <a:hlinkClick r:id="rId3" tooltip="https://chat.openai.com/?model=text-davinci-002-render-sha"/>
              </a:rPr>
              <a:t>chat.openai.com/chat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602" t="33475" r="10602"/>
          <a:stretch>
            <a:fillRect/>
          </a:stretch>
        </p:blipFill>
        <p:spPr>
          <a:xfrm>
            <a:off x="0" y="0"/>
            <a:ext cx="18288000" cy="10287000"/>
          </a:xfrm>
          <a:prstGeom prst="rect">
            <a:avLst/>
          </a:prstGeom>
        </p:spPr>
      </p:pic>
      <p:sp>
        <p:nvSpPr>
          <p:cNvPr id="3" name="Freeform 3"/>
          <p:cNvSpPr/>
          <p:nvPr/>
        </p:nvSpPr>
        <p:spPr>
          <a:xfrm>
            <a:off x="1904568" y="2300263"/>
            <a:ext cx="1965737" cy="1965737"/>
          </a:xfrm>
          <a:custGeom>
            <a:avLst/>
            <a:gdLst/>
            <a:ahLst/>
            <a:cxnLst/>
            <a:rect l="l" t="t" r="r" b="b"/>
            <a:pathLst>
              <a:path w="1965737" h="1965737">
                <a:moveTo>
                  <a:pt x="0" y="0"/>
                </a:moveTo>
                <a:lnTo>
                  <a:pt x="1965737" y="0"/>
                </a:lnTo>
                <a:lnTo>
                  <a:pt x="1965737" y="1965737"/>
                </a:lnTo>
                <a:lnTo>
                  <a:pt x="0" y="1965737"/>
                </a:lnTo>
                <a:lnTo>
                  <a:pt x="0" y="0"/>
                </a:lnTo>
                <a:close/>
              </a:path>
            </a:pathLst>
          </a:custGeom>
          <a:blipFill>
            <a:blip r:embed="rId3"/>
            <a:stretch>
              <a:fillRect/>
            </a:stretch>
          </a:blipFill>
        </p:spPr>
      </p:sp>
      <p:sp>
        <p:nvSpPr>
          <p:cNvPr id="4" name="Freeform 4"/>
          <p:cNvSpPr/>
          <p:nvPr/>
        </p:nvSpPr>
        <p:spPr>
          <a:xfrm>
            <a:off x="10321284" y="2139805"/>
            <a:ext cx="3787525" cy="2527826"/>
          </a:xfrm>
          <a:custGeom>
            <a:avLst/>
            <a:gdLst/>
            <a:ahLst/>
            <a:cxnLst/>
            <a:rect l="l" t="t" r="r" b="b"/>
            <a:pathLst>
              <a:path w="3787525" h="2527826">
                <a:moveTo>
                  <a:pt x="0" y="0"/>
                </a:moveTo>
                <a:lnTo>
                  <a:pt x="3787525" y="0"/>
                </a:lnTo>
                <a:lnTo>
                  <a:pt x="3787525" y="2527826"/>
                </a:lnTo>
                <a:lnTo>
                  <a:pt x="0" y="2527826"/>
                </a:lnTo>
                <a:lnTo>
                  <a:pt x="0" y="0"/>
                </a:lnTo>
                <a:close/>
              </a:path>
            </a:pathLst>
          </a:custGeom>
          <a:blipFill>
            <a:blip r:embed="rId4"/>
            <a:stretch>
              <a:fillRect/>
            </a:stretch>
          </a:blipFill>
        </p:spPr>
      </p:sp>
      <p:sp>
        <p:nvSpPr>
          <p:cNvPr id="5" name="Freeform 5">
            <a:hlinkClick r:id="rId5" tooltip="https://chat.openai.com/?model=text-davinci-002-render-sha"/>
          </p:cNvPr>
          <p:cNvSpPr/>
          <p:nvPr/>
        </p:nvSpPr>
        <p:spPr>
          <a:xfrm>
            <a:off x="13279139" y="7380605"/>
            <a:ext cx="4125138" cy="2338546"/>
          </a:xfrm>
          <a:custGeom>
            <a:avLst/>
            <a:gdLst/>
            <a:ahLst/>
            <a:cxnLst/>
            <a:rect l="l" t="t" r="r" b="b"/>
            <a:pathLst>
              <a:path w="4125138" h="2338546">
                <a:moveTo>
                  <a:pt x="0" y="0"/>
                </a:moveTo>
                <a:lnTo>
                  <a:pt x="4125138" y="0"/>
                </a:lnTo>
                <a:lnTo>
                  <a:pt x="4125138" y="2338546"/>
                </a:lnTo>
                <a:lnTo>
                  <a:pt x="0" y="2338546"/>
                </a:lnTo>
                <a:lnTo>
                  <a:pt x="0" y="0"/>
                </a:lnTo>
                <a:close/>
              </a:path>
            </a:pathLst>
          </a:custGeom>
          <a:blipFill>
            <a:blip r:embed="rId6"/>
            <a:stretch>
              <a:fillRect/>
            </a:stretch>
          </a:blipFill>
        </p:spPr>
      </p:sp>
      <p:sp>
        <p:nvSpPr>
          <p:cNvPr id="6" name="Freeform 6"/>
          <p:cNvSpPr/>
          <p:nvPr/>
        </p:nvSpPr>
        <p:spPr>
          <a:xfrm>
            <a:off x="10671759" y="1028700"/>
            <a:ext cx="1016661" cy="1016661"/>
          </a:xfrm>
          <a:custGeom>
            <a:avLst/>
            <a:gdLst/>
            <a:ahLst/>
            <a:cxnLst/>
            <a:rect l="l" t="t" r="r" b="b"/>
            <a:pathLst>
              <a:path w="1016661" h="1016661">
                <a:moveTo>
                  <a:pt x="0" y="0"/>
                </a:moveTo>
                <a:lnTo>
                  <a:pt x="1016660" y="0"/>
                </a:lnTo>
                <a:lnTo>
                  <a:pt x="1016660" y="1016661"/>
                </a:lnTo>
                <a:lnTo>
                  <a:pt x="0" y="1016661"/>
                </a:lnTo>
                <a:lnTo>
                  <a:pt x="0" y="0"/>
                </a:lnTo>
                <a:close/>
              </a:path>
            </a:pathLst>
          </a:custGeom>
          <a:blipFill>
            <a:blip r:embed="rId7"/>
            <a:stretch>
              <a:fillRect/>
            </a:stretch>
          </a:blipFill>
        </p:spPr>
      </p:sp>
      <p:sp>
        <p:nvSpPr>
          <p:cNvPr id="7" name="TextBox 7"/>
          <p:cNvSpPr txBox="1"/>
          <p:nvPr/>
        </p:nvSpPr>
        <p:spPr>
          <a:xfrm>
            <a:off x="4529665" y="1009765"/>
            <a:ext cx="6142093" cy="1035596"/>
          </a:xfrm>
          <a:prstGeom prst="rect">
            <a:avLst/>
          </a:prstGeom>
        </p:spPr>
        <p:txBody>
          <a:bodyPr lIns="0" tIns="0" rIns="0" bIns="0" rtlCol="0" anchor="t">
            <a:spAutoFit/>
          </a:bodyPr>
          <a:lstStyle/>
          <a:p>
            <a:pPr algn="ctr">
              <a:lnSpc>
                <a:spcPts val="8140"/>
              </a:lnSpc>
            </a:pPr>
            <a:r>
              <a:rPr lang="en-US" sz="7204">
                <a:solidFill>
                  <a:srgbClr val="FFFFFF"/>
                </a:solidFill>
                <a:latin typeface="Open Sauce Heavy"/>
              </a:rPr>
              <a:t>Chat GPT</a:t>
            </a:r>
          </a:p>
        </p:txBody>
      </p:sp>
      <p:sp>
        <p:nvSpPr>
          <p:cNvPr id="8" name="TextBox 8"/>
          <p:cNvSpPr txBox="1"/>
          <p:nvPr/>
        </p:nvSpPr>
        <p:spPr>
          <a:xfrm>
            <a:off x="0" y="4619315"/>
            <a:ext cx="5774872" cy="1971087"/>
          </a:xfrm>
          <a:prstGeom prst="rect">
            <a:avLst/>
          </a:prstGeom>
        </p:spPr>
        <p:txBody>
          <a:bodyPr lIns="0" tIns="0" rIns="0" bIns="0" rtlCol="0" anchor="t">
            <a:spAutoFit/>
          </a:bodyPr>
          <a:lstStyle/>
          <a:p>
            <a:pPr algn="ctr">
              <a:lnSpc>
                <a:spcPts val="5282"/>
              </a:lnSpc>
            </a:pPr>
            <a:r>
              <a:rPr lang="en-US" sz="3773">
                <a:solidFill>
                  <a:srgbClr val="6F97BF"/>
                </a:solidFill>
                <a:latin typeface="Canva Sans Bold"/>
              </a:rPr>
              <a:t>1.</a:t>
            </a:r>
            <a:r>
              <a:rPr lang="en-US" sz="3773">
                <a:solidFill>
                  <a:srgbClr val="FFFFFF"/>
                </a:solidFill>
                <a:latin typeface="Canva Sans Bold"/>
              </a:rPr>
              <a:t> Information from</a:t>
            </a:r>
          </a:p>
          <a:p>
            <a:pPr algn="ctr">
              <a:lnSpc>
                <a:spcPts val="5282"/>
              </a:lnSpc>
            </a:pPr>
            <a:r>
              <a:rPr lang="en-US" sz="3773">
                <a:solidFill>
                  <a:srgbClr val="FFFFFF"/>
                </a:solidFill>
                <a:latin typeface="Canva Sans Bold"/>
              </a:rPr>
              <a:t>online text (websites, libraries...etc</a:t>
            </a:r>
          </a:p>
        </p:txBody>
      </p:sp>
      <p:sp>
        <p:nvSpPr>
          <p:cNvPr id="9" name="TextBox 9"/>
          <p:cNvSpPr txBox="1"/>
          <p:nvPr/>
        </p:nvSpPr>
        <p:spPr>
          <a:xfrm>
            <a:off x="6072953" y="4619315"/>
            <a:ext cx="11647914" cy="1944369"/>
          </a:xfrm>
          <a:prstGeom prst="rect">
            <a:avLst/>
          </a:prstGeom>
        </p:spPr>
        <p:txBody>
          <a:bodyPr lIns="0" tIns="0" rIns="0" bIns="0" rtlCol="0" anchor="t">
            <a:spAutoFit/>
          </a:bodyPr>
          <a:lstStyle/>
          <a:p>
            <a:pPr algn="ctr">
              <a:lnSpc>
                <a:spcPts val="5180"/>
              </a:lnSpc>
            </a:pPr>
            <a:r>
              <a:rPr lang="en-US" sz="3700">
                <a:solidFill>
                  <a:srgbClr val="6F97BF"/>
                </a:solidFill>
                <a:latin typeface="Canva Sans Bold"/>
              </a:rPr>
              <a:t>2.</a:t>
            </a:r>
            <a:r>
              <a:rPr lang="en-US" sz="3700">
                <a:solidFill>
                  <a:srgbClr val="FFFFFF"/>
                </a:solidFill>
                <a:latin typeface="Canva Sans Bold"/>
              </a:rPr>
              <a:t> The system takes the input and processes it using mathematical models to match words to the words that commonly come next (predicting).</a:t>
            </a:r>
          </a:p>
        </p:txBody>
      </p:sp>
      <p:sp>
        <p:nvSpPr>
          <p:cNvPr id="10" name="TextBox 10"/>
          <p:cNvSpPr txBox="1"/>
          <p:nvPr/>
        </p:nvSpPr>
        <p:spPr>
          <a:xfrm>
            <a:off x="1028700" y="7313930"/>
            <a:ext cx="4872798" cy="2601595"/>
          </a:xfrm>
          <a:prstGeom prst="rect">
            <a:avLst/>
          </a:prstGeom>
        </p:spPr>
        <p:txBody>
          <a:bodyPr lIns="0" tIns="0" rIns="0" bIns="0" rtlCol="0" anchor="t">
            <a:spAutoFit/>
          </a:bodyPr>
          <a:lstStyle/>
          <a:p>
            <a:pPr algn="ctr">
              <a:lnSpc>
                <a:spcPts val="5179"/>
              </a:lnSpc>
            </a:pPr>
            <a:r>
              <a:rPr lang="en-US" sz="3699">
                <a:solidFill>
                  <a:srgbClr val="6F97BF"/>
                </a:solidFill>
                <a:latin typeface="Canva Sans Bold"/>
              </a:rPr>
              <a:t>3.</a:t>
            </a:r>
            <a:r>
              <a:rPr lang="en-US" sz="3699">
                <a:solidFill>
                  <a:srgbClr val="FFFFFF"/>
                </a:solidFill>
                <a:latin typeface="Canva Sans Bold"/>
              </a:rPr>
              <a:t> You input a prompt that provides the model with context.</a:t>
            </a:r>
          </a:p>
        </p:txBody>
      </p:sp>
      <p:sp>
        <p:nvSpPr>
          <p:cNvPr id="11" name="TextBox 11"/>
          <p:cNvSpPr txBox="1"/>
          <p:nvPr/>
        </p:nvSpPr>
        <p:spPr>
          <a:xfrm>
            <a:off x="7120920" y="6810199"/>
            <a:ext cx="5558739" cy="3916045"/>
          </a:xfrm>
          <a:prstGeom prst="rect">
            <a:avLst/>
          </a:prstGeom>
        </p:spPr>
        <p:txBody>
          <a:bodyPr lIns="0" tIns="0" rIns="0" bIns="0" rtlCol="0" anchor="t">
            <a:spAutoFit/>
          </a:bodyPr>
          <a:lstStyle/>
          <a:p>
            <a:pPr algn="ctr">
              <a:lnSpc>
                <a:spcPts val="5179"/>
              </a:lnSpc>
            </a:pPr>
            <a:r>
              <a:rPr lang="en-US" sz="3699">
                <a:solidFill>
                  <a:srgbClr val="6F97BF"/>
                </a:solidFill>
                <a:latin typeface="Canva Sans Bold"/>
              </a:rPr>
              <a:t>4.</a:t>
            </a:r>
            <a:r>
              <a:rPr lang="en-US" sz="3699">
                <a:solidFill>
                  <a:srgbClr val="FFFFFF"/>
                </a:solidFill>
                <a:latin typeface="Canva Sans Bold"/>
              </a:rPr>
              <a:t> The model generates a UNIQUE response by predicting what words and phrases go with that prompt. </a:t>
            </a:r>
          </a:p>
          <a:p>
            <a:pPr algn="ctr">
              <a:lnSpc>
                <a:spcPts val="5179"/>
              </a:lnSpc>
            </a:pPr>
            <a:r>
              <a:rPr lang="en-US" sz="3699">
                <a:solidFill>
                  <a:srgbClr val="FFFFFF"/>
                </a:solidFill>
                <a:latin typeface="Canva Sans Bold"/>
              </a:rPr>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flipH="1">
            <a:off x="4628127" y="0"/>
            <a:ext cx="17127369" cy="11411110"/>
          </a:xfrm>
          <a:custGeom>
            <a:avLst/>
            <a:gdLst/>
            <a:ahLst/>
            <a:cxnLst/>
            <a:rect l="l" t="t" r="r" b="b"/>
            <a:pathLst>
              <a:path w="17127369" h="11411110">
                <a:moveTo>
                  <a:pt x="17127369" y="0"/>
                </a:moveTo>
                <a:lnTo>
                  <a:pt x="0" y="0"/>
                </a:lnTo>
                <a:lnTo>
                  <a:pt x="0" y="11411110"/>
                </a:lnTo>
                <a:lnTo>
                  <a:pt x="17127369" y="11411110"/>
                </a:lnTo>
                <a:lnTo>
                  <a:pt x="17127369" y="0"/>
                </a:lnTo>
                <a:close/>
              </a:path>
            </a:pathLst>
          </a:custGeom>
          <a:blipFill>
            <a:blip r:embed="rId2">
              <a:alphaModFix amt="52000"/>
            </a:blip>
            <a:stretch>
              <a:fillRect/>
            </a:stretch>
          </a:blipFill>
        </p:spPr>
      </p:sp>
      <p:sp>
        <p:nvSpPr>
          <p:cNvPr id="3" name="TextBox 3"/>
          <p:cNvSpPr txBox="1"/>
          <p:nvPr/>
        </p:nvSpPr>
        <p:spPr>
          <a:xfrm>
            <a:off x="1028700" y="1085850"/>
            <a:ext cx="13793147" cy="1035596"/>
          </a:xfrm>
          <a:prstGeom prst="rect">
            <a:avLst/>
          </a:prstGeom>
        </p:spPr>
        <p:txBody>
          <a:bodyPr lIns="0" tIns="0" rIns="0" bIns="0" rtlCol="0" anchor="t">
            <a:spAutoFit/>
          </a:bodyPr>
          <a:lstStyle/>
          <a:p>
            <a:pPr>
              <a:lnSpc>
                <a:spcPts val="8140"/>
              </a:lnSpc>
            </a:pPr>
            <a:r>
              <a:rPr lang="en-US" sz="7204">
                <a:solidFill>
                  <a:srgbClr val="FFFFFF"/>
                </a:solidFill>
                <a:latin typeface="Open Sauce Heavy"/>
              </a:rPr>
              <a:t>Why is this important?</a:t>
            </a:r>
          </a:p>
        </p:txBody>
      </p:sp>
      <p:sp>
        <p:nvSpPr>
          <p:cNvPr id="4" name="TextBox 4"/>
          <p:cNvSpPr txBox="1"/>
          <p:nvPr/>
        </p:nvSpPr>
        <p:spPr>
          <a:xfrm>
            <a:off x="1028700" y="2435397"/>
            <a:ext cx="13129710" cy="6445886"/>
          </a:xfrm>
          <a:prstGeom prst="rect">
            <a:avLst/>
          </a:prstGeom>
        </p:spPr>
        <p:txBody>
          <a:bodyPr lIns="0" tIns="0" rIns="0" bIns="0" rtlCol="0" anchor="t">
            <a:spAutoFit/>
          </a:bodyPr>
          <a:lstStyle/>
          <a:p>
            <a:pPr marL="993133" lvl="1" indent="-496566">
              <a:lnSpc>
                <a:spcPts val="6439"/>
              </a:lnSpc>
              <a:buFont typeface="Arial"/>
              <a:buChar char="•"/>
            </a:pPr>
            <a:r>
              <a:rPr lang="en-US" sz="4599">
                <a:solidFill>
                  <a:srgbClr val="FFFFFF"/>
                </a:solidFill>
                <a:latin typeface="Open Sans Bold"/>
              </a:rPr>
              <a:t>Your students are already using AI, if not for classroom assignments then for fun.</a:t>
            </a:r>
          </a:p>
          <a:p>
            <a:pPr marL="993133" lvl="1" indent="-496566">
              <a:lnSpc>
                <a:spcPts val="6439"/>
              </a:lnSpc>
              <a:buFont typeface="Arial"/>
              <a:buChar char="•"/>
            </a:pPr>
            <a:r>
              <a:rPr lang="en-US" sz="4599">
                <a:solidFill>
                  <a:srgbClr val="FFFFFF"/>
                </a:solidFill>
                <a:latin typeface="Open Sans Bold"/>
              </a:rPr>
              <a:t>AI can help provide personalized learning experiences for students.</a:t>
            </a:r>
          </a:p>
          <a:p>
            <a:pPr marL="993133" lvl="1" indent="-496566">
              <a:lnSpc>
                <a:spcPts val="6439"/>
              </a:lnSpc>
              <a:buFont typeface="Arial"/>
              <a:buChar char="•"/>
            </a:pPr>
            <a:r>
              <a:rPr lang="en-US" sz="4599">
                <a:solidFill>
                  <a:srgbClr val="FFFFFF"/>
                </a:solidFill>
                <a:latin typeface="Open Sans Bold"/>
              </a:rPr>
              <a:t>AI can help reduce the workload of teachers.</a:t>
            </a:r>
          </a:p>
          <a:p>
            <a:pPr marL="993133" lvl="1" indent="-496566">
              <a:lnSpc>
                <a:spcPts val="6439"/>
              </a:lnSpc>
              <a:buFont typeface="Arial"/>
              <a:buChar char="•"/>
            </a:pPr>
            <a:r>
              <a:rPr lang="en-US" sz="4599">
                <a:solidFill>
                  <a:srgbClr val="FFFFFF"/>
                </a:solidFill>
                <a:latin typeface="Open Sans Bold"/>
              </a:rPr>
              <a:t>AI can help improve student engagement and motivation.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1653" b="3918"/>
          <a:stretch>
            <a:fillRect/>
          </a:stretch>
        </p:blipFill>
        <p:spPr>
          <a:xfrm>
            <a:off x="0" y="0"/>
            <a:ext cx="18288000" cy="10287000"/>
          </a:xfrm>
          <a:prstGeom prst="rect">
            <a:avLst/>
          </a:prstGeom>
        </p:spPr>
      </p:pic>
      <p:sp>
        <p:nvSpPr>
          <p:cNvPr id="3" name="TextBox 3"/>
          <p:cNvSpPr txBox="1"/>
          <p:nvPr/>
        </p:nvSpPr>
        <p:spPr>
          <a:xfrm>
            <a:off x="1028700" y="1143000"/>
            <a:ext cx="16230600" cy="2064296"/>
          </a:xfrm>
          <a:prstGeom prst="rect">
            <a:avLst/>
          </a:prstGeom>
        </p:spPr>
        <p:txBody>
          <a:bodyPr lIns="0" tIns="0" rIns="0" bIns="0" rtlCol="0" anchor="t">
            <a:spAutoFit/>
          </a:bodyPr>
          <a:lstStyle/>
          <a:p>
            <a:pPr>
              <a:lnSpc>
                <a:spcPts val="8140"/>
              </a:lnSpc>
            </a:pPr>
            <a:r>
              <a:rPr lang="en-US" sz="7204">
                <a:solidFill>
                  <a:srgbClr val="FFFFFF"/>
                </a:solidFill>
                <a:latin typeface="Open Sauce Bold"/>
              </a:rPr>
              <a:t>What are your experiences with AI in life or the classroom?</a:t>
            </a:r>
          </a:p>
        </p:txBody>
      </p:sp>
      <p:pic>
        <p:nvPicPr>
          <p:cNvPr id="5" name="Picture 4">
            <a:extLst>
              <a:ext uri="{FF2B5EF4-FFF2-40B4-BE49-F238E27FC236}">
                <a16:creationId xmlns:a16="http://schemas.microsoft.com/office/drawing/2014/main" id="{CBDA600E-2131-4FA0-8110-DDB6DEC459B5}"/>
              </a:ext>
            </a:extLst>
          </p:cNvPr>
          <p:cNvPicPr>
            <a:picLocks noChangeAspect="1"/>
          </p:cNvPicPr>
          <p:nvPr/>
        </p:nvPicPr>
        <p:blipFill>
          <a:blip r:embed="rId3"/>
          <a:stretch>
            <a:fillRect/>
          </a:stretch>
        </p:blipFill>
        <p:spPr>
          <a:xfrm>
            <a:off x="6629400" y="3184436"/>
            <a:ext cx="5357593" cy="68199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TotalTime>
  <Words>1296</Words>
  <Application>Microsoft Office PowerPoint</Application>
  <PresentationFormat>Custom</PresentationFormat>
  <Paragraphs>103</Paragraphs>
  <Slides>18</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Calibri</vt:lpstr>
      <vt:lpstr>Open Sauce Bold</vt:lpstr>
      <vt:lpstr>Open Sans</vt:lpstr>
      <vt:lpstr>Canva Sans Bold</vt:lpstr>
      <vt:lpstr>Open Sans Bold</vt:lpstr>
      <vt:lpstr>Arial</vt:lpstr>
      <vt:lpstr>Open Sauce Heavy</vt:lpstr>
      <vt:lpstr>Aileron Heavy</vt:lpstr>
      <vt:lpstr>Gagalin</vt:lpstr>
      <vt:lpstr>Aileron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Artificial Intelligence in the Classroom</dc:title>
  <dc:creator>Elizabeth Sigman</dc:creator>
  <cp:lastModifiedBy>Elizabeth Sigman</cp:lastModifiedBy>
  <cp:revision>13</cp:revision>
  <dcterms:created xsi:type="dcterms:W3CDTF">2006-08-16T00:00:00Z</dcterms:created>
  <dcterms:modified xsi:type="dcterms:W3CDTF">2023-07-25T23:23:52Z</dcterms:modified>
  <dc:identifier>DAFpj8J1EMI</dc:identifier>
</cp:coreProperties>
</file>